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73" r:id="rId2"/>
    <p:sldId id="420" r:id="rId3"/>
    <p:sldId id="283" r:id="rId4"/>
    <p:sldId id="490" r:id="rId5"/>
    <p:sldId id="475" r:id="rId6"/>
    <p:sldId id="447" r:id="rId7"/>
    <p:sldId id="433" r:id="rId8"/>
    <p:sldId id="457" r:id="rId9"/>
    <p:sldId id="460" r:id="rId10"/>
    <p:sldId id="431" r:id="rId11"/>
    <p:sldId id="432" r:id="rId12"/>
    <p:sldId id="461" r:id="rId13"/>
    <p:sldId id="496" r:id="rId14"/>
    <p:sldId id="489" r:id="rId15"/>
    <p:sldId id="339" r:id="rId16"/>
    <p:sldId id="411" r:id="rId17"/>
    <p:sldId id="429" r:id="rId18"/>
    <p:sldId id="409" r:id="rId19"/>
    <p:sldId id="491" r:id="rId20"/>
    <p:sldId id="419" r:id="rId21"/>
    <p:sldId id="442" r:id="rId22"/>
    <p:sldId id="443" r:id="rId23"/>
    <p:sldId id="366" r:id="rId24"/>
    <p:sldId id="494" r:id="rId25"/>
    <p:sldId id="493" r:id="rId26"/>
    <p:sldId id="441" r:id="rId27"/>
    <p:sldId id="492" r:id="rId28"/>
    <p:sldId id="410" r:id="rId29"/>
    <p:sldId id="414" r:id="rId30"/>
    <p:sldId id="415" r:id="rId31"/>
    <p:sldId id="412" r:id="rId32"/>
    <p:sldId id="413" r:id="rId33"/>
    <p:sldId id="417" r:id="rId34"/>
    <p:sldId id="434" r:id="rId35"/>
    <p:sldId id="408" r:id="rId36"/>
    <p:sldId id="418" r:id="rId37"/>
    <p:sldId id="439" r:id="rId38"/>
    <p:sldId id="485" r:id="rId39"/>
    <p:sldId id="486" r:id="rId40"/>
    <p:sldId id="487" r:id="rId41"/>
    <p:sldId id="488" r:id="rId42"/>
    <p:sldId id="484" r:id="rId43"/>
    <p:sldId id="271" r:id="rId4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AE34"/>
    <a:srgbClr val="DABA25"/>
    <a:srgbClr val="233D60"/>
    <a:srgbClr val="7A7A7A"/>
    <a:srgbClr val="41509D"/>
    <a:srgbClr val="D6B726"/>
    <a:srgbClr val="BE5107"/>
    <a:srgbClr val="000B17"/>
    <a:srgbClr val="0606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66" autoAdjust="0"/>
    <p:restoredTop sz="92562"/>
  </p:normalViewPr>
  <p:slideViewPr>
    <p:cSldViewPr snapToGrid="0">
      <p:cViewPr varScale="1">
        <p:scale>
          <a:sx n="54" d="100"/>
          <a:sy n="54" d="100"/>
        </p:scale>
        <p:origin x="816" y="208"/>
      </p:cViewPr>
      <p:guideLst/>
    </p:cSldViewPr>
  </p:slideViewPr>
  <p:outlineViewPr>
    <p:cViewPr>
      <p:scale>
        <a:sx n="33" d="100"/>
        <a:sy n="33" d="100"/>
      </p:scale>
      <p:origin x="0" y="-375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F657E0-7715-A343-BAC6-FDFB2D1CFCF3}" type="datetimeFigureOut">
              <a:rPr lang="pt-BR" smtClean="0"/>
              <a:t>07/12/2018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D5237D-DA6B-E042-8FF7-8E5CD744A60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24456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D5237D-DA6B-E042-8FF7-8E5CD744A606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18502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D5237D-DA6B-E042-8FF7-8E5CD744A606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74025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5237D-DA6B-E042-8FF7-8E5CD744A606}" type="slidenum">
              <a:rPr lang="pt-BR" smtClean="0">
                <a:solidFill>
                  <a:prstClr val="black"/>
                </a:solidFill>
              </a:rPr>
              <a:pPr/>
              <a:t>10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2257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5237D-DA6B-E042-8FF7-8E5CD744A606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359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5237D-DA6B-E042-8FF7-8E5CD744A606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2077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5237D-DA6B-E042-8FF7-8E5CD744A606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51640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D5237D-DA6B-E042-8FF7-8E5CD744A606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30108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D5237D-DA6B-E042-8FF7-8E5CD744A606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1514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D5237D-DA6B-E042-8FF7-8E5CD744A606}" type="slidenum">
              <a:rPr lang="pt-BR" smtClean="0"/>
              <a:t>42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3433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320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zul">
    <p:bg>
      <p:bgPr>
        <a:gradFill>
          <a:gsLst>
            <a:gs pos="0">
              <a:schemeClr val="bg1">
                <a:lumMod val="100000"/>
              </a:schemeClr>
            </a:gs>
            <a:gs pos="100000">
              <a:srgbClr val="233D60">
                <a:lumMod val="20000"/>
                <a:lumOff val="80000"/>
              </a:srgbClr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3865" y="6382321"/>
            <a:ext cx="658010" cy="287795"/>
          </a:xfrm>
          <a:prstGeom prst="rect">
            <a:avLst/>
          </a:prstGeom>
        </p:spPr>
      </p:pic>
      <p:sp>
        <p:nvSpPr>
          <p:cNvPr id="4" name="CaixaDeTexto 5"/>
          <p:cNvSpPr txBox="1"/>
          <p:nvPr userDrawn="1"/>
        </p:nvSpPr>
        <p:spPr>
          <a:xfrm>
            <a:off x="10140879" y="6451660"/>
            <a:ext cx="9525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200" dirty="0">
                <a:solidFill>
                  <a:srgbClr val="233D60"/>
                </a:solidFill>
                <a:latin typeface="Ubuntu" panose="020B0504030602030204" pitchFamily="34" charset="0"/>
              </a:rPr>
              <a:t>TDC / 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349D04-6E72-E144-B232-96BDCB36E39F}"/>
              </a:ext>
            </a:extLst>
          </p:cNvPr>
          <p:cNvSpPr txBox="1">
            <a:spLocks/>
          </p:cNvSpPr>
          <p:nvPr userDrawn="1"/>
        </p:nvSpPr>
        <p:spPr>
          <a:xfrm>
            <a:off x="0" y="6356350"/>
            <a:ext cx="798286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pt-BR"/>
            </a:defPPr>
            <a:lvl1pPr marL="0" algn="ctr" defTabSz="914400" rtl="0" eaLnBrk="1" latinLnBrk="0" hangingPunct="1">
              <a:defRPr sz="16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8A75CE3-341F-A94C-928F-9D85669BE80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43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marelo">
    <p:bg>
      <p:bgPr>
        <a:gradFill>
          <a:gsLst>
            <a:gs pos="0">
              <a:srgbClr val="DABA25"/>
            </a:gs>
            <a:gs pos="100000">
              <a:schemeClr val="bg1"/>
            </a:gs>
          </a:gsLst>
          <a:lin ang="19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3865" y="6382321"/>
            <a:ext cx="658010" cy="287795"/>
          </a:xfrm>
          <a:prstGeom prst="rect">
            <a:avLst/>
          </a:prstGeom>
        </p:spPr>
      </p:pic>
      <p:sp>
        <p:nvSpPr>
          <p:cNvPr id="4" name="CaixaDeTexto 5">
            <a:extLst>
              <a:ext uri="{FF2B5EF4-FFF2-40B4-BE49-F238E27FC236}">
                <a16:creationId xmlns:a16="http://schemas.microsoft.com/office/drawing/2014/main" id="{82B4D117-1944-2149-A8BF-511F2C386FC0}"/>
              </a:ext>
            </a:extLst>
          </p:cNvPr>
          <p:cNvSpPr txBox="1"/>
          <p:nvPr userDrawn="1"/>
        </p:nvSpPr>
        <p:spPr>
          <a:xfrm>
            <a:off x="10140879" y="6451660"/>
            <a:ext cx="9525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200" dirty="0">
                <a:solidFill>
                  <a:srgbClr val="233D60"/>
                </a:solidFill>
                <a:latin typeface="Ubuntu" panose="020B0504030602030204" pitchFamily="34" charset="0"/>
              </a:rPr>
              <a:t>TDC / 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C13E1B-42F8-9541-B560-6D707F3BC5D3}"/>
              </a:ext>
            </a:extLst>
          </p:cNvPr>
          <p:cNvSpPr txBox="1">
            <a:spLocks/>
          </p:cNvSpPr>
          <p:nvPr userDrawn="1"/>
        </p:nvSpPr>
        <p:spPr>
          <a:xfrm>
            <a:off x="0" y="6356350"/>
            <a:ext cx="798286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pt-BR"/>
            </a:defPPr>
            <a:lvl1pPr marL="0" algn="ctr" defTabSz="914400" rtl="0" eaLnBrk="1" latinLnBrk="0" hangingPunct="1">
              <a:defRPr sz="16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8A75CE3-341F-A94C-928F-9D85669BE80A}" type="slidenum">
              <a:rPr lang="en-US" smtClean="0"/>
              <a:pPr/>
              <a:t>‹#›</a:t>
            </a:fld>
            <a:endParaRPr lang="en-US" dirty="0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marelo">
    <p:bg>
      <p:bgPr>
        <a:gradFill>
          <a:gsLst>
            <a:gs pos="0">
              <a:srgbClr val="233D60"/>
            </a:gs>
            <a:gs pos="100000">
              <a:srgbClr val="41509D"/>
            </a:gs>
          </a:gsLst>
          <a:lin ang="19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3865" y="6382321"/>
            <a:ext cx="658010" cy="287795"/>
          </a:xfrm>
          <a:prstGeom prst="rect">
            <a:avLst/>
          </a:prstGeom>
        </p:spPr>
      </p:pic>
      <p:sp>
        <p:nvSpPr>
          <p:cNvPr id="4" name="CaixaDeTexto 5">
            <a:extLst>
              <a:ext uri="{FF2B5EF4-FFF2-40B4-BE49-F238E27FC236}">
                <a16:creationId xmlns:a16="http://schemas.microsoft.com/office/drawing/2014/main" id="{ACBCED12-4A03-0943-8495-A71C32F86C4E}"/>
              </a:ext>
            </a:extLst>
          </p:cNvPr>
          <p:cNvSpPr txBox="1"/>
          <p:nvPr userDrawn="1"/>
        </p:nvSpPr>
        <p:spPr>
          <a:xfrm>
            <a:off x="10140879" y="6451660"/>
            <a:ext cx="9525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200" dirty="0">
                <a:solidFill>
                  <a:schemeClr val="bg1"/>
                </a:solidFill>
                <a:latin typeface="Ubuntu" panose="020B0504030602030204" pitchFamily="34" charset="0"/>
              </a:rPr>
              <a:t>TDC / 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65C24-931D-F44E-A1C1-8E04EFD4D325}"/>
              </a:ext>
            </a:extLst>
          </p:cNvPr>
          <p:cNvSpPr txBox="1">
            <a:spLocks/>
          </p:cNvSpPr>
          <p:nvPr userDrawn="1"/>
        </p:nvSpPr>
        <p:spPr>
          <a:xfrm>
            <a:off x="0" y="6356350"/>
            <a:ext cx="798286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pt-BR"/>
            </a:defPPr>
            <a:lvl1pPr marL="0" algn="ctr" defTabSz="914400" rtl="0" eaLnBrk="1" latinLnBrk="0" hangingPunct="1">
              <a:defRPr sz="16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8A75CE3-341F-A94C-928F-9D85669BE80A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3865" y="6382321"/>
            <a:ext cx="658010" cy="287795"/>
          </a:xfrm>
          <a:prstGeom prst="rect">
            <a:avLst/>
          </a:prstGeom>
        </p:spPr>
      </p:pic>
      <p:sp>
        <p:nvSpPr>
          <p:cNvPr id="5" name="CaixaDeTexto 5">
            <a:extLst>
              <a:ext uri="{FF2B5EF4-FFF2-40B4-BE49-F238E27FC236}">
                <a16:creationId xmlns:a16="http://schemas.microsoft.com/office/drawing/2014/main" id="{E86A14E7-7F15-5543-B8D1-AE8C8AB21215}"/>
              </a:ext>
            </a:extLst>
          </p:cNvPr>
          <p:cNvSpPr txBox="1"/>
          <p:nvPr userDrawn="1"/>
        </p:nvSpPr>
        <p:spPr>
          <a:xfrm>
            <a:off x="10140879" y="6451660"/>
            <a:ext cx="9525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200" dirty="0">
                <a:solidFill>
                  <a:srgbClr val="233D60"/>
                </a:solidFill>
                <a:latin typeface="Ubuntu" panose="020B0504030602030204" pitchFamily="34" charset="0"/>
              </a:rPr>
              <a:t>TDC / 2018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9FFC6A9-BFDD-3E41-937E-81B1F3A2B90A}"/>
              </a:ext>
            </a:extLst>
          </p:cNvPr>
          <p:cNvSpPr txBox="1">
            <a:spLocks/>
          </p:cNvSpPr>
          <p:nvPr userDrawn="1"/>
        </p:nvSpPr>
        <p:spPr>
          <a:xfrm>
            <a:off x="0" y="6356350"/>
            <a:ext cx="798286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pt-BR"/>
            </a:defPPr>
            <a:lvl1pPr marL="0" algn="ctr" defTabSz="914400" rtl="0" eaLnBrk="1" latinLnBrk="0" hangingPunct="1">
              <a:defRPr sz="16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8A75CE3-341F-A94C-928F-9D85669BE80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536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zul Clara">
    <p:bg>
      <p:bgPr>
        <a:gradFill>
          <a:gsLst>
            <a:gs pos="0">
              <a:schemeClr val="bg1">
                <a:lumMod val="100000"/>
              </a:schemeClr>
            </a:gs>
            <a:gs pos="100000">
              <a:srgbClr val="233D60">
                <a:lumMod val="20000"/>
                <a:lumOff val="80000"/>
              </a:srgbClr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3865" y="6382321"/>
            <a:ext cx="658010" cy="287795"/>
          </a:xfrm>
          <a:prstGeom prst="rect">
            <a:avLst/>
          </a:prstGeom>
        </p:spPr>
      </p:pic>
      <p:sp>
        <p:nvSpPr>
          <p:cNvPr id="4" name="CaixaDeTexto 5"/>
          <p:cNvSpPr txBox="1"/>
          <p:nvPr userDrawn="1"/>
        </p:nvSpPr>
        <p:spPr>
          <a:xfrm>
            <a:off x="10140879" y="6451660"/>
            <a:ext cx="9525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200" dirty="0">
                <a:solidFill>
                  <a:srgbClr val="233D60"/>
                </a:solidFill>
                <a:latin typeface="Ubuntu" panose="020B0504030602030204" pitchFamily="34" charset="0"/>
              </a:rPr>
              <a:t>TDC / 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349D04-6E72-E144-B232-96BDCB36E39F}"/>
              </a:ext>
            </a:extLst>
          </p:cNvPr>
          <p:cNvSpPr txBox="1">
            <a:spLocks/>
          </p:cNvSpPr>
          <p:nvPr userDrawn="1"/>
        </p:nvSpPr>
        <p:spPr>
          <a:xfrm>
            <a:off x="0" y="6356350"/>
            <a:ext cx="798286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pt-BR"/>
            </a:defPPr>
            <a:lvl1pPr marL="0" algn="ctr" defTabSz="914400" rtl="0" eaLnBrk="1" latinLnBrk="0" hangingPunct="1">
              <a:defRPr sz="16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8A75CE3-341F-A94C-928F-9D85669BE80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69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7978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  <p:sldLayoutId id="2147483660" r:id="rId3"/>
    <p:sldLayoutId id="2147483662" r:id="rId4"/>
    <p:sldLayoutId id="2147483650" r:id="rId5"/>
    <p:sldLayoutId id="2147483663" r:id="rId6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tiff"/><Relationship Id="rId5" Type="http://schemas.openxmlformats.org/officeDocument/2006/relationships/image" Target="../media/image8.tiff"/><Relationship Id="rId4" Type="http://schemas.openxmlformats.org/officeDocument/2006/relationships/image" Target="../media/image7.tiff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tiff"/><Relationship Id="rId3" Type="http://schemas.openxmlformats.org/officeDocument/2006/relationships/image" Target="../media/image14.tiff"/><Relationship Id="rId7" Type="http://schemas.openxmlformats.org/officeDocument/2006/relationships/image" Target="../media/image18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16.tiff"/><Relationship Id="rId4" Type="http://schemas.openxmlformats.org/officeDocument/2006/relationships/image" Target="../media/image15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tiff"/><Relationship Id="rId5" Type="http://schemas.openxmlformats.org/officeDocument/2006/relationships/image" Target="../media/image22.tiff"/><Relationship Id="rId4" Type="http://schemas.openxmlformats.org/officeDocument/2006/relationships/image" Target="../media/image21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tiff"/><Relationship Id="rId3" Type="http://schemas.openxmlformats.org/officeDocument/2006/relationships/image" Target="../media/image25.tiff"/><Relationship Id="rId7" Type="http://schemas.openxmlformats.org/officeDocument/2006/relationships/image" Target="../media/image29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tiff"/><Relationship Id="rId11" Type="http://schemas.openxmlformats.org/officeDocument/2006/relationships/image" Target="../media/image33.tiff"/><Relationship Id="rId5" Type="http://schemas.openxmlformats.org/officeDocument/2006/relationships/image" Target="../media/image27.tiff"/><Relationship Id="rId10" Type="http://schemas.openxmlformats.org/officeDocument/2006/relationships/image" Target="../media/image32.tiff"/><Relationship Id="rId4" Type="http://schemas.openxmlformats.org/officeDocument/2006/relationships/image" Target="../media/image26.tiff"/><Relationship Id="rId9" Type="http://schemas.openxmlformats.org/officeDocument/2006/relationships/image" Target="../media/image31.tif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tiff"/><Relationship Id="rId3" Type="http://schemas.openxmlformats.org/officeDocument/2006/relationships/image" Target="../media/image25.tiff"/><Relationship Id="rId7" Type="http://schemas.openxmlformats.org/officeDocument/2006/relationships/image" Target="../media/image33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tiff"/><Relationship Id="rId11" Type="http://schemas.openxmlformats.org/officeDocument/2006/relationships/image" Target="../media/image34.tiff"/><Relationship Id="rId5" Type="http://schemas.openxmlformats.org/officeDocument/2006/relationships/image" Target="../media/image32.tiff"/><Relationship Id="rId10" Type="http://schemas.openxmlformats.org/officeDocument/2006/relationships/image" Target="../media/image29.jpeg"/><Relationship Id="rId4" Type="http://schemas.openxmlformats.org/officeDocument/2006/relationships/image" Target="../media/image24.png"/><Relationship Id="rId9" Type="http://schemas.openxmlformats.org/officeDocument/2006/relationships/image" Target="../media/image28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iff"/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libsodium.gitbook.io/doc/" TargetMode="Externa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tif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tif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tif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tif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tif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tif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tif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tif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tiff"/><Relationship Id="rId2" Type="http://schemas.openxmlformats.org/officeDocument/2006/relationships/image" Target="../media/image54.tif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tiff"/><Relationship Id="rId2" Type="http://schemas.openxmlformats.org/officeDocument/2006/relationships/image" Target="../media/image54.tif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tiff"/><Relationship Id="rId2" Type="http://schemas.openxmlformats.org/officeDocument/2006/relationships/image" Target="../media/image54.tif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tiff"/><Relationship Id="rId2" Type="http://schemas.openxmlformats.org/officeDocument/2006/relationships/image" Target="../media/image54.tif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tiff"/><Relationship Id="rId2" Type="http://schemas.openxmlformats.org/officeDocument/2006/relationships/image" Target="../media/image54.tif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1055078" y="5709580"/>
            <a:ext cx="35336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>
                <a:solidFill>
                  <a:schemeClr val="bg1"/>
                </a:solidFill>
              </a:rPr>
              <a:t>www.nascent.com.br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15305" y="794132"/>
            <a:ext cx="1781910" cy="1280006"/>
          </a:xfrm>
          <a:prstGeom prst="rect">
            <a:avLst/>
          </a:prstGeom>
        </p:spPr>
      </p:pic>
      <p:sp>
        <p:nvSpPr>
          <p:cNvPr id="7" name="CaixaDeTexto 5"/>
          <p:cNvSpPr txBox="1"/>
          <p:nvPr/>
        </p:nvSpPr>
        <p:spPr>
          <a:xfrm>
            <a:off x="1055075" y="1629696"/>
            <a:ext cx="10947869" cy="1200329"/>
          </a:xfrm>
          <a:prstGeom prst="rect">
            <a:avLst/>
          </a:prstGeom>
          <a:noFill/>
        </p:spPr>
        <p:txBody>
          <a:bodyPr wrap="square" lIns="36000" rtlCol="0">
            <a:spAutoFit/>
          </a:bodyPr>
          <a:lstStyle/>
          <a:p>
            <a:r>
              <a:rPr lang="en-GB" sz="7200" b="1" i="1" dirty="0" err="1">
                <a:solidFill>
                  <a:srgbClr val="D6B726"/>
                </a:solidFill>
                <a:latin typeface="Ubuntu" panose="020B0504030602030204" pitchFamily="34" charset="0"/>
              </a:rPr>
              <a:t>SecAppDev</a:t>
            </a:r>
            <a:endParaRPr lang="en-GB" sz="3200" dirty="0">
              <a:solidFill>
                <a:srgbClr val="D6B726"/>
              </a:solidFill>
            </a:endParaRPr>
          </a:p>
        </p:txBody>
      </p:sp>
      <p:sp>
        <p:nvSpPr>
          <p:cNvPr id="10" name="CaixaDeTexto 5"/>
          <p:cNvSpPr txBox="1"/>
          <p:nvPr/>
        </p:nvSpPr>
        <p:spPr>
          <a:xfrm>
            <a:off x="1055078" y="4578824"/>
            <a:ext cx="10081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err="1">
                <a:solidFill>
                  <a:schemeClr val="bg1"/>
                </a:solidFill>
              </a:rPr>
              <a:t>Segurança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em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primeiro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lugar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9" name="CaixaDeTexto 5">
            <a:extLst>
              <a:ext uri="{FF2B5EF4-FFF2-40B4-BE49-F238E27FC236}">
                <a16:creationId xmlns:a16="http://schemas.microsoft.com/office/drawing/2014/main" id="{C13481AB-9B92-C245-A9C9-C59E1ED5DC5A}"/>
              </a:ext>
            </a:extLst>
          </p:cNvPr>
          <p:cNvSpPr txBox="1"/>
          <p:nvPr/>
        </p:nvSpPr>
        <p:spPr>
          <a:xfrm>
            <a:off x="1055075" y="2712768"/>
            <a:ext cx="1094786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" sz="5400" b="1" dirty="0">
                <a:solidFill>
                  <a:schemeClr val="bg1"/>
                </a:solidFill>
                <a:latin typeface="Ubuntu" panose="020B0504030602030204" pitchFamily="34" charset="0"/>
              </a:rPr>
              <a:t>Implementando serviços seguros com </a:t>
            </a:r>
            <a:r>
              <a:rPr lang="pt" sz="5400" b="1" dirty="0" err="1">
                <a:solidFill>
                  <a:schemeClr val="bg1"/>
                </a:solidFill>
                <a:latin typeface="Ubuntu" panose="020B0504030602030204" pitchFamily="34" charset="0"/>
              </a:rPr>
              <a:t>Node.js</a:t>
            </a:r>
            <a:r>
              <a:rPr lang="pt" sz="5400" b="1" dirty="0">
                <a:solidFill>
                  <a:schemeClr val="bg1"/>
                </a:solidFill>
                <a:latin typeface="Ubuntu" panose="020B0504030602030204" pitchFamily="34" charset="0"/>
              </a:rPr>
              <a:t> e </a:t>
            </a:r>
            <a:r>
              <a:rPr lang="pt" sz="5400" b="1" dirty="0" err="1">
                <a:solidFill>
                  <a:schemeClr val="bg1"/>
                </a:solidFill>
                <a:latin typeface="Ubuntu" panose="020B0504030602030204" pitchFamily="34" charset="0"/>
              </a:rPr>
              <a:t>TypeScript</a:t>
            </a:r>
            <a:endParaRPr lang="pt" sz="5400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170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  <p:bldP spid="10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9000">
              <a:schemeClr val="accent4">
                <a:lumMod val="50000"/>
              </a:schemeClr>
            </a:gs>
            <a:gs pos="100000">
              <a:schemeClr val="accent4">
                <a:lumMod val="75000"/>
              </a:schemeClr>
            </a:gs>
            <a:gs pos="0">
              <a:srgbClr val="41509D"/>
            </a:gs>
          </a:gsLst>
          <a:lin ang="19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aixaDeTexto 21"/>
          <p:cNvSpPr txBox="1"/>
          <p:nvPr/>
        </p:nvSpPr>
        <p:spPr>
          <a:xfrm>
            <a:off x="5683649" y="538868"/>
            <a:ext cx="55649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  <a:latin typeface="+mj-lt"/>
              </a:rPr>
              <a:t>Sean Michael Wykes</a:t>
            </a:r>
          </a:p>
        </p:txBody>
      </p:sp>
      <p:sp>
        <p:nvSpPr>
          <p:cNvPr id="5" name="CaixaDeTexto 23">
            <a:extLst>
              <a:ext uri="{FF2B5EF4-FFF2-40B4-BE49-F238E27FC236}">
                <a16:creationId xmlns:a16="http://schemas.microsoft.com/office/drawing/2014/main" id="{BE4B437D-3A0C-894E-88BB-26EA4B6234A6}"/>
              </a:ext>
            </a:extLst>
          </p:cNvPr>
          <p:cNvSpPr txBox="1"/>
          <p:nvPr/>
        </p:nvSpPr>
        <p:spPr>
          <a:xfrm>
            <a:off x="5420968" y="1490026"/>
            <a:ext cx="542324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bg1"/>
                </a:solidFill>
              </a:rPr>
              <a:t>British </a:t>
            </a:r>
            <a:r>
              <a:rPr lang="en-GB" dirty="0">
                <a:solidFill>
                  <a:schemeClr val="bg1"/>
                </a:solidFill>
              </a:rPr>
              <a:t>born and educated, living in Brazil since 1997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bg1"/>
                </a:solidFill>
              </a:rPr>
              <a:t>Masters Degree (’92) in Information Engineering </a:t>
            </a:r>
            <a:r>
              <a:rPr lang="en-GB" dirty="0">
                <a:solidFill>
                  <a:schemeClr val="bg1"/>
                </a:solidFill>
              </a:rPr>
              <a:t>from Southampton University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bg1"/>
                </a:solidFill>
              </a:rPr>
              <a:t>20+ years experience </a:t>
            </a:r>
            <a:r>
              <a:rPr lang="en-GB" dirty="0">
                <a:solidFill>
                  <a:schemeClr val="bg1"/>
                </a:solidFill>
              </a:rPr>
              <a:t>in design and development of systems and secure applications, based on technologies such as smart-cards and secure elements.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Author of </a:t>
            </a:r>
            <a:r>
              <a:rPr lang="en-GB" b="1" dirty="0">
                <a:solidFill>
                  <a:schemeClr val="bg1"/>
                </a:solidFill>
              </a:rPr>
              <a:t>“</a:t>
            </a:r>
            <a:r>
              <a:rPr lang="en-GB" b="1" dirty="0" err="1">
                <a:solidFill>
                  <a:schemeClr val="bg1"/>
                </a:solidFill>
              </a:rPr>
              <a:t>Criptografia</a:t>
            </a:r>
            <a:r>
              <a:rPr lang="en-GB" b="1" dirty="0">
                <a:solidFill>
                  <a:schemeClr val="bg1"/>
                </a:solidFill>
              </a:rPr>
              <a:t> </a:t>
            </a:r>
            <a:r>
              <a:rPr lang="en-GB" b="1" dirty="0" err="1">
                <a:solidFill>
                  <a:schemeClr val="bg1"/>
                </a:solidFill>
              </a:rPr>
              <a:t>Essencial</a:t>
            </a:r>
            <a:r>
              <a:rPr lang="en-GB" b="1" dirty="0">
                <a:solidFill>
                  <a:schemeClr val="bg1"/>
                </a:solidFill>
              </a:rPr>
              <a:t> - a </a:t>
            </a:r>
            <a:r>
              <a:rPr lang="en-GB" b="1" dirty="0" err="1">
                <a:solidFill>
                  <a:schemeClr val="bg1"/>
                </a:solidFill>
              </a:rPr>
              <a:t>Jornada</a:t>
            </a:r>
            <a:r>
              <a:rPr lang="en-GB" b="1" dirty="0">
                <a:solidFill>
                  <a:schemeClr val="bg1"/>
                </a:solidFill>
              </a:rPr>
              <a:t> do </a:t>
            </a:r>
            <a:r>
              <a:rPr lang="en-GB" b="1" dirty="0" err="1">
                <a:solidFill>
                  <a:schemeClr val="bg1"/>
                </a:solidFill>
              </a:rPr>
              <a:t>Criptógrafo</a:t>
            </a:r>
            <a:r>
              <a:rPr lang="en-GB" b="1" dirty="0">
                <a:solidFill>
                  <a:schemeClr val="bg1"/>
                </a:solidFill>
              </a:rPr>
              <a:t>”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mr-IN" dirty="0">
                <a:solidFill>
                  <a:schemeClr val="bg1"/>
                </a:solidFill>
              </a:rPr>
              <a:t>–</a:t>
            </a:r>
            <a:r>
              <a:rPr lang="en-GB" dirty="0">
                <a:solidFill>
                  <a:schemeClr val="bg1"/>
                </a:solidFill>
              </a:rPr>
              <a:t> Elsevier 2016.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2C06E8-1753-554F-882E-2012DEF7F0A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5999" y="370122"/>
            <a:ext cx="3810000" cy="5459536"/>
          </a:xfrm>
          <a:prstGeom prst="rect">
            <a:avLst/>
          </a:prstGeom>
        </p:spPr>
      </p:pic>
      <p:sp>
        <p:nvSpPr>
          <p:cNvPr id="8" name="CaixaDeTexto 6">
            <a:extLst>
              <a:ext uri="{FF2B5EF4-FFF2-40B4-BE49-F238E27FC236}">
                <a16:creationId xmlns:a16="http://schemas.microsoft.com/office/drawing/2014/main" id="{3E5A1951-F374-1C42-B8D8-B644882F4E41}"/>
              </a:ext>
            </a:extLst>
          </p:cNvPr>
          <p:cNvSpPr txBox="1"/>
          <p:nvPr/>
        </p:nvSpPr>
        <p:spPr>
          <a:xfrm>
            <a:off x="625999" y="5829658"/>
            <a:ext cx="10622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err="1">
                <a:solidFill>
                  <a:srgbClr val="DABA25"/>
                </a:solidFill>
                <a:latin typeface="Ubuntu" panose="020B0504030602030204" pitchFamily="34" charset="0"/>
              </a:rPr>
              <a:t>https</a:t>
            </a:r>
            <a:r>
              <a:rPr lang="pt-BR" sz="2800" b="1" dirty="0">
                <a:solidFill>
                  <a:srgbClr val="DABA25"/>
                </a:solidFill>
                <a:latin typeface="Ubuntu" panose="020B0504030602030204" pitchFamily="34" charset="0"/>
              </a:rPr>
              <a:t>://</a:t>
            </a:r>
            <a:r>
              <a:rPr lang="pt-BR" sz="2800" b="1" dirty="0" err="1">
                <a:solidFill>
                  <a:srgbClr val="DABA25"/>
                </a:solidFill>
                <a:latin typeface="Ubuntu" panose="020B0504030602030204" pitchFamily="34" charset="0"/>
              </a:rPr>
              <a:t>CriptografiaEssencial.com.br</a:t>
            </a:r>
            <a:endParaRPr lang="pt-BR" sz="2800" b="1" dirty="0">
              <a:solidFill>
                <a:srgbClr val="DABA25"/>
              </a:solidFill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96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1055078" y="4239163"/>
            <a:ext cx="10081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cap="small" dirty="0">
                <a:solidFill>
                  <a:srgbClr val="233D60"/>
                </a:solidFill>
              </a:rPr>
              <a:t>Porque a Segurança é Importante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055078" y="1965960"/>
            <a:ext cx="10081846" cy="115443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1500" b="1" dirty="0">
                <a:solidFill>
                  <a:srgbClr val="00A3E1"/>
                </a:solidFill>
                <a:latin typeface="Ubuntu" charset="0"/>
                <a:ea typeface="Ubuntu" charset="0"/>
                <a:cs typeface="Ubuntu" charset="0"/>
              </a:rPr>
              <a:t>Node</a:t>
            </a:r>
            <a:endParaRPr lang="en-US" sz="11500" b="1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A800DF5-58A3-BA43-ACFD-C4C008347AA6}"/>
              </a:ext>
            </a:extLst>
          </p:cNvPr>
          <p:cNvGrpSpPr/>
          <p:nvPr/>
        </p:nvGrpSpPr>
        <p:grpSpPr>
          <a:xfrm>
            <a:off x="3567629" y="996281"/>
            <a:ext cx="5056742" cy="2233108"/>
            <a:chOff x="2714737" y="4952985"/>
            <a:chExt cx="1864779" cy="1141055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F358B300-C8E4-CB49-AF2A-EE733E1D5E52}"/>
                </a:ext>
              </a:extLst>
            </p:cNvPr>
            <p:cNvSpPr/>
            <p:nvPr/>
          </p:nvSpPr>
          <p:spPr>
            <a:xfrm>
              <a:off x="2714737" y="4952985"/>
              <a:ext cx="1864779" cy="1141055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999A5C1-2D21-8C41-B748-21E906A722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83435" y="5010387"/>
              <a:ext cx="1718054" cy="1022364"/>
            </a:xfrm>
            <a:prstGeom prst="rect">
              <a:avLst/>
            </a:prstGeom>
          </p:spPr>
        </p:pic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18847878-44D7-2447-9958-586E865D470A}"/>
              </a:ext>
            </a:extLst>
          </p:cNvPr>
          <p:cNvSpPr txBox="1">
            <a:spLocks/>
          </p:cNvSpPr>
          <p:nvPr/>
        </p:nvSpPr>
        <p:spPr>
          <a:xfrm flipH="1">
            <a:off x="10374570" y="3173359"/>
            <a:ext cx="352902" cy="2777938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9900" b="1" dirty="0">
                <a:solidFill>
                  <a:srgbClr val="E7AE34"/>
                </a:solidFill>
                <a:latin typeface="Ubuntu" charset="0"/>
                <a:ea typeface="Ubuntu" charset="0"/>
                <a:cs typeface="Ubuntu" charset="0"/>
              </a:rPr>
              <a:t>?</a:t>
            </a:r>
            <a:endParaRPr lang="en-US" sz="5400" b="1" dirty="0">
              <a:solidFill>
                <a:srgbClr val="E7AE34"/>
              </a:solidFill>
              <a:latin typeface="Ubuntu" charset="0"/>
              <a:ea typeface="Ubuntu" charset="0"/>
              <a:cs typeface="Ubuntu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033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3"/>
          <p:cNvSpPr txBox="1"/>
          <p:nvPr/>
        </p:nvSpPr>
        <p:spPr>
          <a:xfrm>
            <a:off x="721895" y="115746"/>
            <a:ext cx="10769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Onde o </a:t>
            </a:r>
            <a:r>
              <a:rPr lang="pt-BR" sz="4000" dirty="0" err="1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Node.js</a:t>
            </a:r>
            <a:r>
              <a:rPr lang="pt-BR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 está sendo usado</a:t>
            </a:r>
            <a:endParaRPr lang="pt-BR" sz="3600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sp useBgFill="1">
        <p:nvSpPr>
          <p:cNvPr id="25" name="Rounded Rectangle 24">
            <a:extLst>
              <a:ext uri="{FF2B5EF4-FFF2-40B4-BE49-F238E27FC236}">
                <a16:creationId xmlns:a16="http://schemas.microsoft.com/office/drawing/2014/main" id="{8E9F04E3-591B-F64F-A59A-1683EDE71997}"/>
              </a:ext>
            </a:extLst>
          </p:cNvPr>
          <p:cNvSpPr/>
          <p:nvPr/>
        </p:nvSpPr>
        <p:spPr>
          <a:xfrm>
            <a:off x="509287" y="823632"/>
            <a:ext cx="11162013" cy="5548139"/>
          </a:xfrm>
          <a:prstGeom prst="roundRect">
            <a:avLst>
              <a:gd name="adj" fmla="val 5416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B14988B-5EC5-B445-9E3C-D35479875D87}"/>
              </a:ext>
            </a:extLst>
          </p:cNvPr>
          <p:cNvGrpSpPr/>
          <p:nvPr/>
        </p:nvGrpSpPr>
        <p:grpSpPr>
          <a:xfrm>
            <a:off x="3192720" y="2272141"/>
            <a:ext cx="8229485" cy="1098554"/>
            <a:chOff x="2050702" y="978017"/>
            <a:chExt cx="4434623" cy="1098554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D5F317A-3646-7740-BB82-93AFCAA494FE}"/>
                </a:ext>
              </a:extLst>
            </p:cNvPr>
            <p:cNvSpPr txBox="1"/>
            <p:nvPr/>
          </p:nvSpPr>
          <p:spPr>
            <a:xfrm>
              <a:off x="2050702" y="978017"/>
              <a:ext cx="4434623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2800" b="1" dirty="0">
                  <a:solidFill>
                    <a:srgbClr val="E7AE34"/>
                  </a:solidFill>
                </a:rPr>
                <a:t>S</a:t>
              </a:r>
              <a:r>
                <a:rPr lang="pt-BR" sz="2800" b="1" dirty="0">
                  <a:solidFill>
                    <a:schemeClr val="accent5">
                      <a:lumMod val="75000"/>
                    </a:schemeClr>
                  </a:solidFill>
                </a:rPr>
                <a:t>ervidor de Aplicações Web</a:t>
              </a:r>
              <a:endParaRPr lang="pt-BR" sz="3200" b="1" i="1" cap="small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D2784AA-D181-3E40-BD0D-644C72000C2B}"/>
                </a:ext>
              </a:extLst>
            </p:cNvPr>
            <p:cNvSpPr txBox="1"/>
            <p:nvPr/>
          </p:nvSpPr>
          <p:spPr>
            <a:xfrm>
              <a:off x="2061115" y="1430240"/>
              <a:ext cx="40668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>
                  <a:solidFill>
                    <a:srgbClr val="41509D"/>
                  </a:solidFill>
                </a:rPr>
                <a:t>Frameworks como Express e semelhantes,</a:t>
              </a:r>
            </a:p>
            <a:p>
              <a:r>
                <a:rPr lang="pt-BR" dirty="0">
                  <a:solidFill>
                    <a:srgbClr val="41509D"/>
                  </a:solidFill>
                </a:rPr>
                <a:t>servindo </a:t>
              </a:r>
              <a:r>
                <a:rPr lang="pt-BR" dirty="0" err="1">
                  <a:solidFill>
                    <a:srgbClr val="41509D"/>
                  </a:solidFill>
                </a:rPr>
                <a:t>html</a:t>
              </a:r>
              <a:r>
                <a:rPr lang="pt-BR" dirty="0">
                  <a:solidFill>
                    <a:srgbClr val="41509D"/>
                  </a:solidFill>
                </a:rPr>
                <a:t>, </a:t>
              </a:r>
              <a:r>
                <a:rPr lang="pt-BR" dirty="0" err="1">
                  <a:solidFill>
                    <a:srgbClr val="41509D"/>
                  </a:solidFill>
                </a:rPr>
                <a:t>js</a:t>
              </a:r>
              <a:r>
                <a:rPr lang="pt-BR" dirty="0">
                  <a:solidFill>
                    <a:srgbClr val="41509D"/>
                  </a:solidFill>
                </a:rPr>
                <a:t>, </a:t>
              </a:r>
              <a:r>
                <a:rPr lang="pt-BR" dirty="0" err="1">
                  <a:solidFill>
                    <a:srgbClr val="41509D"/>
                  </a:solidFill>
                </a:rPr>
                <a:t>css</a:t>
              </a:r>
              <a:r>
                <a:rPr lang="pt-BR" dirty="0">
                  <a:solidFill>
                    <a:srgbClr val="41509D"/>
                  </a:solidFill>
                </a:rPr>
                <a:t> + recursos</a:t>
              </a:r>
              <a:endParaRPr lang="pt-BR" u="sng" dirty="0">
                <a:solidFill>
                  <a:srgbClr val="41509D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186FF5F-A102-6941-9F3A-6F1DD2E1A406}"/>
              </a:ext>
            </a:extLst>
          </p:cNvPr>
          <p:cNvGrpSpPr/>
          <p:nvPr/>
        </p:nvGrpSpPr>
        <p:grpSpPr>
          <a:xfrm>
            <a:off x="3192720" y="954219"/>
            <a:ext cx="8210163" cy="1097938"/>
            <a:chOff x="2061114" y="2536346"/>
            <a:chExt cx="4424211" cy="1097938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AB2AADE-FD91-D447-B5F2-0E2768AD7B0A}"/>
                </a:ext>
              </a:extLst>
            </p:cNvPr>
            <p:cNvSpPr txBox="1"/>
            <p:nvPr/>
          </p:nvSpPr>
          <p:spPr>
            <a:xfrm>
              <a:off x="2061114" y="2536346"/>
              <a:ext cx="4424211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2800" b="1" dirty="0">
                  <a:solidFill>
                    <a:srgbClr val="E7AE34"/>
                  </a:solidFill>
                </a:rPr>
                <a:t>C</a:t>
              </a:r>
              <a:r>
                <a:rPr lang="pt-BR" sz="2800" b="1" dirty="0">
                  <a:solidFill>
                    <a:schemeClr val="accent5">
                      <a:lumMod val="75000"/>
                    </a:schemeClr>
                  </a:solidFill>
                </a:rPr>
                <a:t>omandos e Processamento</a:t>
              </a:r>
              <a:endParaRPr lang="pt-BR" sz="3200" b="1" cap="small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286C635-0ABB-6F49-A897-EF9E4A7AE9D7}"/>
                </a:ext>
              </a:extLst>
            </p:cNvPr>
            <p:cNvSpPr txBox="1"/>
            <p:nvPr/>
          </p:nvSpPr>
          <p:spPr>
            <a:xfrm>
              <a:off x="2061114" y="2987953"/>
              <a:ext cx="40668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>
                  <a:solidFill>
                    <a:srgbClr val="41509D"/>
                  </a:solidFill>
                </a:rPr>
                <a:t>Linha de comando, build, </a:t>
              </a:r>
              <a:r>
                <a:rPr lang="pt-BR" dirty="0" err="1">
                  <a:solidFill>
                    <a:srgbClr val="41509D"/>
                  </a:solidFill>
                </a:rPr>
                <a:t>transpilação</a:t>
              </a:r>
              <a:br>
                <a:rPr lang="pt-BR" dirty="0">
                  <a:solidFill>
                    <a:srgbClr val="41509D"/>
                  </a:solidFill>
                </a:rPr>
              </a:br>
              <a:r>
                <a:rPr lang="pt-BR" dirty="0">
                  <a:solidFill>
                    <a:srgbClr val="41509D"/>
                  </a:solidFill>
                </a:rPr>
                <a:t>Ferramentas, processamento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2DECFE2-6CA2-8643-A974-2933DAC0F7CD}"/>
              </a:ext>
            </a:extLst>
          </p:cNvPr>
          <p:cNvGrpSpPr/>
          <p:nvPr/>
        </p:nvGrpSpPr>
        <p:grpSpPr>
          <a:xfrm>
            <a:off x="3192720" y="5100195"/>
            <a:ext cx="8229485" cy="824098"/>
            <a:chOff x="2061115" y="3808271"/>
            <a:chExt cx="4434623" cy="824098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80C6E7F-3EDA-BE4F-A959-72C6B11CE89A}"/>
                </a:ext>
              </a:extLst>
            </p:cNvPr>
            <p:cNvSpPr txBox="1"/>
            <p:nvPr/>
          </p:nvSpPr>
          <p:spPr>
            <a:xfrm>
              <a:off x="2061115" y="3808271"/>
              <a:ext cx="4434623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2800" b="1" dirty="0">
                  <a:solidFill>
                    <a:srgbClr val="E7AE34"/>
                  </a:solidFill>
                </a:rPr>
                <a:t>E</a:t>
              </a:r>
              <a:r>
                <a:rPr lang="pt-BR" sz="2800" b="1" dirty="0">
                  <a:solidFill>
                    <a:schemeClr val="accent5">
                      <a:lumMod val="75000"/>
                    </a:schemeClr>
                  </a:solidFill>
                </a:rPr>
                <a:t>mbarcado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F8E35A8-CD10-E644-92F8-777E77E7A3E2}"/>
                </a:ext>
              </a:extLst>
            </p:cNvPr>
            <p:cNvSpPr txBox="1"/>
            <p:nvPr/>
          </p:nvSpPr>
          <p:spPr>
            <a:xfrm>
              <a:off x="2071527" y="4263037"/>
              <a:ext cx="40668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>
                  <a:solidFill>
                    <a:srgbClr val="E7AE34"/>
                  </a:solidFill>
                </a:rPr>
                <a:t>D</a:t>
              </a:r>
              <a:r>
                <a:rPr lang="pt-BR" dirty="0">
                  <a:solidFill>
                    <a:srgbClr val="41509D"/>
                  </a:solidFill>
                </a:rPr>
                <a:t>ispositivos integrados rodando JS + Node. </a:t>
              </a:r>
              <a:endParaRPr lang="pt-BR" u="sng" dirty="0">
                <a:solidFill>
                  <a:srgbClr val="41509D"/>
                </a:solidFill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C2CC3E97-4D49-2743-9A10-9833AEE36AE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5020" y="5110943"/>
            <a:ext cx="1148053" cy="11480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9553AF5-CE9B-0A41-8BF4-82591471B36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9381" y="2394605"/>
            <a:ext cx="1079330" cy="107933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894692AC-4FC4-534F-AE96-E34E11CD6132}"/>
              </a:ext>
            </a:extLst>
          </p:cNvPr>
          <p:cNvGrpSpPr/>
          <p:nvPr/>
        </p:nvGrpSpPr>
        <p:grpSpPr>
          <a:xfrm>
            <a:off x="3192720" y="3722765"/>
            <a:ext cx="8210163" cy="1097938"/>
            <a:chOff x="2061114" y="2536346"/>
            <a:chExt cx="4424211" cy="109793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E1E1254-0412-724E-9F2E-C39D75504480}"/>
                </a:ext>
              </a:extLst>
            </p:cNvPr>
            <p:cNvSpPr txBox="1"/>
            <p:nvPr/>
          </p:nvSpPr>
          <p:spPr>
            <a:xfrm>
              <a:off x="2061114" y="2536346"/>
              <a:ext cx="4424211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2800" b="1" dirty="0" err="1">
                  <a:solidFill>
                    <a:srgbClr val="E7AE34"/>
                  </a:solidFill>
                </a:rPr>
                <a:t>A</a:t>
              </a:r>
              <a:r>
                <a:rPr lang="pt-BR" sz="2800" b="1" dirty="0" err="1">
                  <a:solidFill>
                    <a:schemeClr val="accent5">
                      <a:lumMod val="75000"/>
                    </a:schemeClr>
                  </a:solidFill>
                </a:rPr>
                <a:t>PIs</a:t>
              </a:r>
              <a:r>
                <a:rPr lang="pt-BR" sz="2800" b="1" dirty="0">
                  <a:solidFill>
                    <a:schemeClr val="accent5">
                      <a:lumMod val="75000"/>
                    </a:schemeClr>
                  </a:solidFill>
                </a:rPr>
                <a:t> e </a:t>
              </a:r>
              <a:r>
                <a:rPr lang="pt-BR" sz="2800" b="1" dirty="0" err="1">
                  <a:solidFill>
                    <a:srgbClr val="E7AE34"/>
                  </a:solidFill>
                </a:rPr>
                <a:t>W</a:t>
              </a:r>
              <a:r>
                <a:rPr lang="pt-BR" sz="2800" b="1" dirty="0" err="1">
                  <a:solidFill>
                    <a:schemeClr val="accent5">
                      <a:lumMod val="75000"/>
                    </a:schemeClr>
                  </a:solidFill>
                </a:rPr>
                <a:t>eb-services</a:t>
              </a:r>
              <a:endParaRPr lang="pt-BR" sz="3200" b="1" cap="small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FE6BA6F-C470-5440-864B-D85DE4DDC6F2}"/>
                </a:ext>
              </a:extLst>
            </p:cNvPr>
            <p:cNvSpPr txBox="1"/>
            <p:nvPr/>
          </p:nvSpPr>
          <p:spPr>
            <a:xfrm>
              <a:off x="2061114" y="2987953"/>
              <a:ext cx="40668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 err="1">
                  <a:solidFill>
                    <a:srgbClr val="41509D"/>
                  </a:solidFill>
                </a:rPr>
                <a:t>Backend</a:t>
              </a:r>
              <a:r>
                <a:rPr lang="pt-BR" dirty="0">
                  <a:solidFill>
                    <a:srgbClr val="41509D"/>
                  </a:solidFill>
                </a:rPr>
                <a:t> para web-</a:t>
              </a:r>
              <a:r>
                <a:rPr lang="pt-BR" dirty="0" err="1">
                  <a:solidFill>
                    <a:srgbClr val="41509D"/>
                  </a:solidFill>
                </a:rPr>
                <a:t>apps</a:t>
              </a:r>
              <a:r>
                <a:rPr lang="pt-BR" dirty="0">
                  <a:solidFill>
                    <a:srgbClr val="41509D"/>
                  </a:solidFill>
                </a:rPr>
                <a:t>, aplicativos mobile, </a:t>
              </a:r>
              <a:r>
                <a:rPr lang="pt-BR" u="sng" dirty="0">
                  <a:solidFill>
                    <a:srgbClr val="41509D"/>
                  </a:solidFill>
                </a:rPr>
                <a:t>dispositivos IoT</a:t>
              </a:r>
              <a:r>
                <a:rPr lang="pt-BR" dirty="0">
                  <a:solidFill>
                    <a:srgbClr val="41509D"/>
                  </a:solidFill>
                </a:rPr>
                <a:t>. Arquiteturas de </a:t>
              </a:r>
              <a:r>
                <a:rPr lang="pt-BR" u="sng" dirty="0" err="1">
                  <a:solidFill>
                    <a:srgbClr val="41509D"/>
                  </a:solidFill>
                </a:rPr>
                <a:t>Microservices</a:t>
              </a:r>
              <a:r>
                <a:rPr lang="pt-BR" dirty="0">
                  <a:solidFill>
                    <a:srgbClr val="41509D"/>
                  </a:solidFill>
                </a:rPr>
                <a:t>, </a:t>
              </a:r>
              <a:r>
                <a:rPr lang="pt-BR" dirty="0" err="1">
                  <a:solidFill>
                    <a:srgbClr val="41509D"/>
                  </a:solidFill>
                </a:rPr>
                <a:t>etc</a:t>
              </a:r>
              <a:endParaRPr lang="pt-BR" dirty="0">
                <a:solidFill>
                  <a:srgbClr val="41509D"/>
                </a:solidFill>
              </a:endParaRP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1A1928E2-0140-BC4C-AFED-4246FC0F9B0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5020" y="3670178"/>
            <a:ext cx="1148053" cy="11480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E390CF-3F57-9949-A36E-2D360BDB3DF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1538" y="938153"/>
            <a:ext cx="1095017" cy="1095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14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307B7C73-582F-1D4C-A7BC-5D13A020D793}"/>
              </a:ext>
            </a:extLst>
          </p:cNvPr>
          <p:cNvSpPr/>
          <p:nvPr/>
        </p:nvSpPr>
        <p:spPr>
          <a:xfrm>
            <a:off x="276694" y="50464"/>
            <a:ext cx="3704897" cy="838447"/>
          </a:xfrm>
          <a:prstGeom prst="roundRect">
            <a:avLst>
              <a:gd name="adj" fmla="val 3130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CaixaDeTexto 3">
            <a:extLst>
              <a:ext uri="{FF2B5EF4-FFF2-40B4-BE49-F238E27FC236}">
                <a16:creationId xmlns:a16="http://schemas.microsoft.com/office/drawing/2014/main" id="{E8E69CE8-75E5-E048-B62D-430C470E15BC}"/>
              </a:ext>
            </a:extLst>
          </p:cNvPr>
          <p:cNvSpPr txBox="1"/>
          <p:nvPr/>
        </p:nvSpPr>
        <p:spPr>
          <a:xfrm>
            <a:off x="2755899" y="115746"/>
            <a:ext cx="81136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“</a:t>
            </a:r>
            <a:r>
              <a:rPr lang="en-GB" sz="4000" dirty="0" err="1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Javascript</a:t>
            </a:r>
            <a:r>
              <a:rPr lang="en-GB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 that </a:t>
            </a:r>
            <a:r>
              <a:rPr lang="en-GB" sz="4000" i="1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scales”</a:t>
            </a:r>
            <a:endParaRPr lang="en-GB" sz="3600" i="1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B7185708-3B93-BD49-83A1-985DD42A9962}"/>
              </a:ext>
            </a:extLst>
          </p:cNvPr>
          <p:cNvSpPr txBox="1">
            <a:spLocks/>
          </p:cNvSpPr>
          <p:nvPr/>
        </p:nvSpPr>
        <p:spPr>
          <a:xfrm>
            <a:off x="474562" y="1053872"/>
            <a:ext cx="11273741" cy="5196457"/>
          </a:xfrm>
          <a:prstGeom prst="rect">
            <a:avLst/>
          </a:prstGeom>
        </p:spPr>
        <p:txBody>
          <a:bodyPr numCol="1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3200" dirty="0">
                <a:solidFill>
                  <a:schemeClr val="accent1">
                    <a:lumMod val="75000"/>
                  </a:schemeClr>
                </a:solidFill>
              </a:rPr>
              <a:t>TypeScript == JS para desenvolvedor C#</a:t>
            </a:r>
          </a:p>
          <a:p>
            <a:pPr marL="457200" lvl="1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2800" dirty="0">
                <a:solidFill>
                  <a:srgbClr val="E7AE34"/>
                </a:solidFill>
              </a:rPr>
              <a:t>Tipos, Classes, Interfaces</a:t>
            </a:r>
          </a:p>
          <a:p>
            <a:pPr marL="457200" lvl="1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2800" dirty="0">
                <a:solidFill>
                  <a:srgbClr val="E7AE34"/>
                </a:solidFill>
              </a:rPr>
              <a:t>Modules, </a:t>
            </a:r>
            <a:r>
              <a:rPr lang="pt-BR" sz="2800" dirty="0" err="1">
                <a:solidFill>
                  <a:srgbClr val="E7AE34"/>
                </a:solidFill>
              </a:rPr>
              <a:t>Namespaces</a:t>
            </a:r>
            <a:r>
              <a:rPr lang="pt-BR" sz="2800" dirty="0">
                <a:solidFill>
                  <a:srgbClr val="E7AE34"/>
                </a:solidFill>
              </a:rPr>
              <a:t>, </a:t>
            </a:r>
            <a:r>
              <a:rPr lang="pt-BR" sz="2800" dirty="0" err="1">
                <a:solidFill>
                  <a:srgbClr val="E7AE34"/>
                </a:solidFill>
              </a:rPr>
              <a:t>imports</a:t>
            </a:r>
            <a:endParaRPr lang="pt-BR" sz="2800" dirty="0">
              <a:solidFill>
                <a:srgbClr val="E7AE34"/>
              </a:solidFill>
            </a:endParaRP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3200" dirty="0" err="1">
                <a:solidFill>
                  <a:schemeClr val="accent1">
                    <a:lumMod val="75000"/>
                  </a:schemeClr>
                </a:solidFill>
              </a:rPr>
              <a:t>Transpilado</a:t>
            </a:r>
            <a:endParaRPr lang="pt-BR" sz="3200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lvl="1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2800" dirty="0">
                <a:solidFill>
                  <a:srgbClr val="E7AE34"/>
                </a:solidFill>
              </a:rPr>
              <a:t>Gera </a:t>
            </a:r>
            <a:r>
              <a:rPr lang="pt-BR" sz="2800" dirty="0" err="1">
                <a:solidFill>
                  <a:srgbClr val="E7AE34"/>
                </a:solidFill>
              </a:rPr>
              <a:t>Javascript</a:t>
            </a:r>
            <a:r>
              <a:rPr lang="pt-BR" sz="2800" dirty="0">
                <a:solidFill>
                  <a:srgbClr val="E7AE34"/>
                </a:solidFill>
              </a:rPr>
              <a:t> de vários sabores – ES3, 5, 6, 2018, ..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3200" dirty="0">
                <a:solidFill>
                  <a:schemeClr val="accent1">
                    <a:lumMod val="75000"/>
                  </a:schemeClr>
                </a:solidFill>
              </a:rPr>
              <a:t>Bom para:</a:t>
            </a:r>
          </a:p>
          <a:p>
            <a:pPr marL="457200" lvl="1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2800" dirty="0">
                <a:solidFill>
                  <a:srgbClr val="E7AE34"/>
                </a:solidFill>
              </a:rPr>
              <a:t>Aplicações de média/grande porte</a:t>
            </a:r>
          </a:p>
          <a:p>
            <a:pPr marL="457200" lvl="1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2800" dirty="0">
                <a:solidFill>
                  <a:srgbClr val="E7AE34"/>
                </a:solidFill>
              </a:rPr>
              <a:t>Bibliotecas e </a:t>
            </a:r>
            <a:r>
              <a:rPr lang="pt-BR" sz="2800" dirty="0" err="1">
                <a:solidFill>
                  <a:srgbClr val="E7AE34"/>
                </a:solidFill>
              </a:rPr>
              <a:t>APIs</a:t>
            </a:r>
            <a:endParaRPr lang="pt-BR" sz="2800" dirty="0">
              <a:solidFill>
                <a:srgbClr val="E7AE34"/>
              </a:solidFill>
            </a:endParaRPr>
          </a:p>
          <a:p>
            <a:pPr marL="457200" lvl="1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2800" dirty="0">
                <a:solidFill>
                  <a:srgbClr val="E7AE34"/>
                </a:solidFill>
              </a:rPr>
              <a:t>Desenvolvedores </a:t>
            </a:r>
            <a:r>
              <a:rPr lang="pt-BR" sz="2800" dirty="0">
                <a:solidFill>
                  <a:srgbClr val="FF0000"/>
                </a:solidFill>
              </a:rPr>
              <a:t>RAIZ</a:t>
            </a:r>
            <a:endParaRPr lang="pt-BR" sz="3200" dirty="0">
              <a:solidFill>
                <a:srgbClr val="FF0000"/>
              </a:solidFill>
            </a:endParaRPr>
          </a:p>
        </p:txBody>
      </p:sp>
      <p:sp>
        <p:nvSpPr>
          <p:cNvPr id="56" name="Right Triangle 55">
            <a:extLst>
              <a:ext uri="{FF2B5EF4-FFF2-40B4-BE49-F238E27FC236}">
                <a16:creationId xmlns:a16="http://schemas.microsoft.com/office/drawing/2014/main" id="{5C4ED674-5DC4-3842-94C8-70A7221EE5CC}"/>
              </a:ext>
            </a:extLst>
          </p:cNvPr>
          <p:cNvSpPr/>
          <p:nvPr/>
        </p:nvSpPr>
        <p:spPr>
          <a:xfrm rot="10800000">
            <a:off x="11924590" y="-1"/>
            <a:ext cx="267408" cy="283138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1DF51D6-94B4-4646-8A30-B3A94280ECF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016"/>
                    </a14:imgEffect>
                    <a14:imgEffect>
                      <a14:saturation sat="62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4562" y="72589"/>
            <a:ext cx="3309162" cy="794199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2795279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00"/>
                                        <p:tgtEl>
                                          <p:spTgt spid="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1000"/>
                                        <p:tgtEl>
                                          <p:spTgt spid="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00"/>
                                        <p:tgtEl>
                                          <p:spTgt spid="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1000"/>
                                        <p:tgtEl>
                                          <p:spTgt spid="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4C2E2C-EC39-B44D-838B-9ADFDBD86FE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duotone>
              <a:schemeClr val="accent1">
                <a:shade val="45000"/>
                <a:satMod val="135000"/>
              </a:schemeClr>
              <a:prstClr val="white"/>
            </a:duotone>
            <a:alphaModFix amt="2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291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055077" y="381965"/>
            <a:ext cx="9026471" cy="608828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pt-BR" sz="6000" b="1" dirty="0">
                <a:solidFill>
                  <a:srgbClr val="E7AE3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O que é um</a:t>
            </a:r>
          </a:p>
          <a:p>
            <a:pPr algn="ctr">
              <a:lnSpc>
                <a:spcPct val="120000"/>
              </a:lnSpc>
            </a:pPr>
            <a:r>
              <a:rPr lang="pt-BR" sz="8000" b="1" dirty="0">
                <a:solidFill>
                  <a:srgbClr val="E7AE3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Componente</a:t>
            </a:r>
            <a:br>
              <a:rPr lang="pt-BR" sz="8000" b="1" dirty="0">
                <a:solidFill>
                  <a:srgbClr val="E7AE3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</a:br>
            <a:r>
              <a:rPr lang="pt-BR" sz="8000" b="1" i="1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Seguro</a:t>
            </a:r>
            <a:endParaRPr lang="pt-BR" sz="8000" b="1" i="1" dirty="0">
              <a:solidFill>
                <a:srgbClr val="C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BD71A32-BD70-FB45-9FE1-5753A0104EC5}"/>
              </a:ext>
            </a:extLst>
          </p:cNvPr>
          <p:cNvSpPr txBox="1">
            <a:spLocks/>
          </p:cNvSpPr>
          <p:nvPr/>
        </p:nvSpPr>
        <p:spPr>
          <a:xfrm>
            <a:off x="9100457" y="381964"/>
            <a:ext cx="2977266" cy="608828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700" b="1" dirty="0">
                <a:solidFill>
                  <a:srgbClr val="E7AE34"/>
                </a:solidFill>
                <a:latin typeface="Ubuntu" charset="0"/>
                <a:ea typeface="Ubuntu" charset="0"/>
                <a:cs typeface="Ubuntu" charset="0"/>
              </a:rPr>
              <a:t>?</a:t>
            </a:r>
            <a:endParaRPr lang="en-US" sz="6600" b="1" dirty="0">
              <a:solidFill>
                <a:srgbClr val="E7AE34"/>
              </a:solidFill>
              <a:latin typeface="Ubuntu" charset="0"/>
              <a:ea typeface="Ubuntu" charset="0"/>
              <a:cs typeface="Ubuntu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600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ounded Rectangle 45">
            <a:extLst>
              <a:ext uri="{FF2B5EF4-FFF2-40B4-BE49-F238E27FC236}">
                <a16:creationId xmlns:a16="http://schemas.microsoft.com/office/drawing/2014/main" id="{6F42AC82-4D1F-9243-8F98-E13E1689674E}"/>
              </a:ext>
            </a:extLst>
          </p:cNvPr>
          <p:cNvSpPr/>
          <p:nvPr/>
        </p:nvSpPr>
        <p:spPr>
          <a:xfrm>
            <a:off x="3238242" y="823632"/>
            <a:ext cx="5778000" cy="5548139"/>
          </a:xfrm>
          <a:prstGeom prst="roundRect">
            <a:avLst>
              <a:gd name="adj" fmla="val 5416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CaixaDeTexto 3"/>
          <p:cNvSpPr txBox="1"/>
          <p:nvPr/>
        </p:nvSpPr>
        <p:spPr>
          <a:xfrm>
            <a:off x="721895" y="115746"/>
            <a:ext cx="10769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Tríade da Segurança da Informação</a:t>
            </a:r>
            <a:endParaRPr lang="pt-BR" sz="3600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35533C2A-4E3B-AC4A-8C1B-BE18D315020C}"/>
              </a:ext>
            </a:extLst>
          </p:cNvPr>
          <p:cNvSpPr/>
          <p:nvPr/>
        </p:nvSpPr>
        <p:spPr>
          <a:xfrm>
            <a:off x="3506241" y="1010509"/>
            <a:ext cx="1008156" cy="1008000"/>
          </a:xfrm>
          <a:prstGeom prst="roundRect">
            <a:avLst>
              <a:gd name="adj" fmla="val 26332"/>
            </a:avLst>
          </a:prstGeom>
          <a:solidFill>
            <a:schemeClr val="accent6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6000" dirty="0">
                <a:solidFill>
                  <a:srgbClr val="E7AE34"/>
                </a:solidFill>
                <a:latin typeface="+mj-lt"/>
              </a:rPr>
              <a:t>C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244F46D5-DAAB-514D-8F3E-33A59AAEF24E}"/>
              </a:ext>
            </a:extLst>
          </p:cNvPr>
          <p:cNvSpPr/>
          <p:nvPr/>
        </p:nvSpPr>
        <p:spPr>
          <a:xfrm>
            <a:off x="3506241" y="2318074"/>
            <a:ext cx="1008156" cy="1008000"/>
          </a:xfrm>
          <a:prstGeom prst="roundRect">
            <a:avLst>
              <a:gd name="adj" fmla="val 26332"/>
            </a:avLst>
          </a:prstGeom>
          <a:solidFill>
            <a:schemeClr val="accent6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6000" dirty="0" err="1">
                <a:solidFill>
                  <a:srgbClr val="E7AE34"/>
                </a:solidFill>
                <a:latin typeface="+mj-lt"/>
              </a:rPr>
              <a:t>I</a:t>
            </a:r>
            <a:endParaRPr lang="pt-BR" sz="6000" dirty="0">
              <a:solidFill>
                <a:srgbClr val="E7AE34"/>
              </a:solidFill>
              <a:latin typeface="+mj-lt"/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A79B0E2C-8AA0-8C49-94A0-FC2D3A74C6D5}"/>
              </a:ext>
            </a:extLst>
          </p:cNvPr>
          <p:cNvSpPr/>
          <p:nvPr/>
        </p:nvSpPr>
        <p:spPr>
          <a:xfrm>
            <a:off x="3506241" y="3625639"/>
            <a:ext cx="1008156" cy="1008000"/>
          </a:xfrm>
          <a:prstGeom prst="roundRect">
            <a:avLst>
              <a:gd name="adj" fmla="val 26332"/>
            </a:avLst>
          </a:prstGeom>
          <a:solidFill>
            <a:schemeClr val="accent6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6000" dirty="0">
                <a:solidFill>
                  <a:srgbClr val="E7AE34"/>
                </a:solidFill>
                <a:latin typeface="+mj-lt"/>
              </a:rPr>
              <a:t>A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F33EACCD-4777-DF46-9F94-75B52F01A268}"/>
              </a:ext>
            </a:extLst>
          </p:cNvPr>
          <p:cNvSpPr/>
          <p:nvPr/>
        </p:nvSpPr>
        <p:spPr>
          <a:xfrm>
            <a:off x="3506241" y="5200390"/>
            <a:ext cx="1008156" cy="1008000"/>
          </a:xfrm>
          <a:prstGeom prst="roundRect">
            <a:avLst>
              <a:gd name="adj" fmla="val 26332"/>
            </a:avLst>
          </a:prstGeom>
          <a:solidFill>
            <a:schemeClr val="accent6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6000" dirty="0" err="1">
                <a:solidFill>
                  <a:srgbClr val="E7AE34"/>
                </a:solidFill>
                <a:latin typeface="+mj-lt"/>
              </a:rPr>
              <a:t>T</a:t>
            </a:r>
            <a:endParaRPr lang="pt-BR" sz="6000" dirty="0">
              <a:solidFill>
                <a:srgbClr val="E7AE34"/>
              </a:solidFill>
              <a:latin typeface="+mj-lt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8AA1AC9-2CB0-E14D-A0C7-5C2C12A56AD3}"/>
              </a:ext>
            </a:extLst>
          </p:cNvPr>
          <p:cNvGrpSpPr/>
          <p:nvPr/>
        </p:nvGrpSpPr>
        <p:grpSpPr>
          <a:xfrm>
            <a:off x="4710883" y="1190692"/>
            <a:ext cx="4434623" cy="821555"/>
            <a:chOff x="2050702" y="1221903"/>
            <a:chExt cx="4434623" cy="82155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F8D9E2D-6B0C-574F-805D-5E6A8CD4D5CE}"/>
                </a:ext>
              </a:extLst>
            </p:cNvPr>
            <p:cNvSpPr txBox="1"/>
            <p:nvPr/>
          </p:nvSpPr>
          <p:spPr>
            <a:xfrm>
              <a:off x="2050702" y="1221903"/>
              <a:ext cx="4434623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3200" b="1" cap="small" dirty="0">
                  <a:solidFill>
                    <a:srgbClr val="E7AE34"/>
                  </a:solidFill>
                </a:rPr>
                <a:t>C</a:t>
              </a:r>
              <a:r>
                <a:rPr lang="pt-BR" sz="3200" b="1" cap="small" dirty="0">
                  <a:solidFill>
                    <a:schemeClr val="accent5">
                      <a:lumMod val="75000"/>
                    </a:schemeClr>
                  </a:solidFill>
                </a:rPr>
                <a:t>onfidencialidade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4A9837A-930D-3147-A31F-F79F5C376CDC}"/>
                </a:ext>
              </a:extLst>
            </p:cNvPr>
            <p:cNvSpPr txBox="1"/>
            <p:nvPr/>
          </p:nvSpPr>
          <p:spPr>
            <a:xfrm>
              <a:off x="2061115" y="1674126"/>
              <a:ext cx="40668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E7AE34"/>
                  </a:solidFill>
                </a:rPr>
                <a:t>C</a:t>
              </a:r>
              <a:r>
                <a:rPr lang="en-GB" dirty="0">
                  <a:solidFill>
                    <a:srgbClr val="41509D"/>
                  </a:solidFill>
                </a:rPr>
                <a:t>onfidentiality</a:t>
              </a:r>
              <a:endParaRPr lang="en-GB" u="sng" dirty="0">
                <a:solidFill>
                  <a:srgbClr val="41509D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95B8EF4-80D9-3344-B52F-8362D70AB6D7}"/>
              </a:ext>
            </a:extLst>
          </p:cNvPr>
          <p:cNvGrpSpPr/>
          <p:nvPr/>
        </p:nvGrpSpPr>
        <p:grpSpPr>
          <a:xfrm>
            <a:off x="4721295" y="2505135"/>
            <a:ext cx="4424211" cy="820939"/>
            <a:chOff x="2061114" y="2536346"/>
            <a:chExt cx="4424211" cy="82093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FCE01ED-43D3-C04D-A6A5-230E3D860B70}"/>
                </a:ext>
              </a:extLst>
            </p:cNvPr>
            <p:cNvSpPr txBox="1"/>
            <p:nvPr/>
          </p:nvSpPr>
          <p:spPr>
            <a:xfrm>
              <a:off x="2061114" y="2536346"/>
              <a:ext cx="4424211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3200" b="1" cap="small" dirty="0">
                  <a:solidFill>
                    <a:srgbClr val="E7AE34"/>
                  </a:solidFill>
                </a:rPr>
                <a:t>I</a:t>
              </a:r>
              <a:r>
                <a:rPr lang="pt-BR" sz="3200" b="1" cap="small" dirty="0">
                  <a:solidFill>
                    <a:schemeClr val="accent5">
                      <a:lumMod val="75000"/>
                    </a:schemeClr>
                  </a:solidFill>
                </a:rPr>
                <a:t>ntegridade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93EB603-3302-B04F-A4D7-9118997547FA}"/>
                </a:ext>
              </a:extLst>
            </p:cNvPr>
            <p:cNvSpPr txBox="1"/>
            <p:nvPr/>
          </p:nvSpPr>
          <p:spPr>
            <a:xfrm>
              <a:off x="2061114" y="2987953"/>
              <a:ext cx="40668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E7AE34"/>
                  </a:solidFill>
                </a:rPr>
                <a:t>I</a:t>
              </a:r>
              <a:r>
                <a:rPr lang="en-GB" dirty="0">
                  <a:solidFill>
                    <a:srgbClr val="41509D"/>
                  </a:solidFill>
                </a:rPr>
                <a:t>ntegrity</a:t>
              </a:r>
              <a:endParaRPr lang="en-GB" u="sng" dirty="0">
                <a:solidFill>
                  <a:srgbClr val="41509D"/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959C15E-51A9-DD4A-8833-EA1DA413021B}"/>
              </a:ext>
            </a:extLst>
          </p:cNvPr>
          <p:cNvGrpSpPr/>
          <p:nvPr/>
        </p:nvGrpSpPr>
        <p:grpSpPr>
          <a:xfrm>
            <a:off x="4721296" y="3777060"/>
            <a:ext cx="4434623" cy="824098"/>
            <a:chOff x="2061115" y="3808271"/>
            <a:chExt cx="4434623" cy="82409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A0952E4-3E54-FA4A-A14E-DE10BC2F8817}"/>
                </a:ext>
              </a:extLst>
            </p:cNvPr>
            <p:cNvSpPr txBox="1"/>
            <p:nvPr/>
          </p:nvSpPr>
          <p:spPr>
            <a:xfrm>
              <a:off x="2061115" y="3808271"/>
              <a:ext cx="4434623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3200" b="1" cap="small" dirty="0">
                  <a:solidFill>
                    <a:schemeClr val="accent5">
                      <a:lumMod val="75000"/>
                    </a:schemeClr>
                  </a:solidFill>
                </a:rPr>
                <a:t>Disponibilid</a:t>
              </a:r>
              <a:r>
                <a:rPr lang="pt-BR" sz="3200" b="1" cap="small" dirty="0">
                  <a:solidFill>
                    <a:srgbClr val="E7AE34"/>
                  </a:solidFill>
                </a:rPr>
                <a:t>A</a:t>
              </a:r>
              <a:r>
                <a:rPr lang="pt-BR" sz="3200" b="1" cap="small" dirty="0">
                  <a:solidFill>
                    <a:schemeClr val="accent5">
                      <a:lumMod val="75000"/>
                    </a:schemeClr>
                  </a:solidFill>
                </a:rPr>
                <a:t>de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026BB2E-9F1C-BE43-A677-700FE900FC00}"/>
                </a:ext>
              </a:extLst>
            </p:cNvPr>
            <p:cNvSpPr txBox="1"/>
            <p:nvPr/>
          </p:nvSpPr>
          <p:spPr>
            <a:xfrm>
              <a:off x="2071527" y="4263037"/>
              <a:ext cx="40668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E7AE34"/>
                  </a:solidFill>
                </a:rPr>
                <a:t>A</a:t>
              </a:r>
              <a:r>
                <a:rPr lang="en-GB" dirty="0">
                  <a:solidFill>
                    <a:srgbClr val="41509D"/>
                  </a:solidFill>
                </a:rPr>
                <a:t>vailability</a:t>
              </a:r>
              <a:endParaRPr lang="en-GB" u="sng" dirty="0">
                <a:solidFill>
                  <a:srgbClr val="41509D"/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95EA9E1-09DA-9D4F-B4A8-6810E81F5F3E}"/>
              </a:ext>
            </a:extLst>
          </p:cNvPr>
          <p:cNvGrpSpPr/>
          <p:nvPr/>
        </p:nvGrpSpPr>
        <p:grpSpPr>
          <a:xfrm>
            <a:off x="4710882" y="5385809"/>
            <a:ext cx="4434623" cy="821604"/>
            <a:chOff x="2061115" y="5508351"/>
            <a:chExt cx="4434623" cy="821604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CCA148D-E39F-604C-AC87-9EB13216B4A5}"/>
                </a:ext>
              </a:extLst>
            </p:cNvPr>
            <p:cNvSpPr txBox="1"/>
            <p:nvPr/>
          </p:nvSpPr>
          <p:spPr>
            <a:xfrm>
              <a:off x="2061115" y="5508351"/>
              <a:ext cx="4434623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3200" b="1" cap="small" dirty="0">
                  <a:solidFill>
                    <a:schemeClr val="accent5">
                      <a:lumMod val="75000"/>
                    </a:schemeClr>
                  </a:solidFill>
                </a:rPr>
                <a:t>Ras</a:t>
              </a:r>
              <a:r>
                <a:rPr lang="pt-BR" sz="3200" b="1" cap="small" dirty="0">
                  <a:solidFill>
                    <a:srgbClr val="E7AE34"/>
                  </a:solidFill>
                </a:rPr>
                <a:t>T</a:t>
              </a:r>
              <a:r>
                <a:rPr lang="pt-BR" sz="3200" b="1" cap="small" dirty="0">
                  <a:solidFill>
                    <a:schemeClr val="accent5">
                      <a:lumMod val="75000"/>
                    </a:schemeClr>
                  </a:solidFill>
                </a:rPr>
                <a:t>reabilidade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AA07725-5734-F34C-AD22-45E403A1AF4A}"/>
                </a:ext>
              </a:extLst>
            </p:cNvPr>
            <p:cNvSpPr txBox="1"/>
            <p:nvPr/>
          </p:nvSpPr>
          <p:spPr>
            <a:xfrm>
              <a:off x="2061115" y="5960623"/>
              <a:ext cx="40668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E7AE34"/>
                  </a:solidFill>
                </a:rPr>
                <a:t>T</a:t>
              </a:r>
              <a:r>
                <a:rPr lang="en-GB" dirty="0">
                  <a:solidFill>
                    <a:srgbClr val="41509D"/>
                  </a:solidFill>
                </a:rPr>
                <a:t>raceability</a:t>
              </a:r>
              <a:endParaRPr lang="en-GB" u="sng" dirty="0">
                <a:solidFill>
                  <a:srgbClr val="41509D"/>
                </a:solidFill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8194F384-7AF3-1942-82F0-25B3644CEB4D}"/>
              </a:ext>
            </a:extLst>
          </p:cNvPr>
          <p:cNvSpPr txBox="1"/>
          <p:nvPr/>
        </p:nvSpPr>
        <p:spPr>
          <a:xfrm>
            <a:off x="3682481" y="4532294"/>
            <a:ext cx="6606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rgbClr val="E7AE34"/>
                </a:solidFill>
              </a:rPr>
              <a:t>+</a:t>
            </a:r>
          </a:p>
        </p:txBody>
      </p:sp>
      <p:sp useBgFill="1">
        <p:nvSpPr>
          <p:cNvPr id="40" name="CaixaDeTexto 3">
            <a:extLst>
              <a:ext uri="{FF2B5EF4-FFF2-40B4-BE49-F238E27FC236}">
                <a16:creationId xmlns:a16="http://schemas.microsoft.com/office/drawing/2014/main" id="{5FE24996-56CC-1A43-B4AD-B531764C043A}"/>
              </a:ext>
            </a:extLst>
          </p:cNvPr>
          <p:cNvSpPr txBox="1"/>
          <p:nvPr/>
        </p:nvSpPr>
        <p:spPr>
          <a:xfrm>
            <a:off x="1654628" y="115746"/>
            <a:ext cx="1872343" cy="707886"/>
          </a:xfrm>
          <a:prstGeom prst="rect">
            <a:avLst/>
          </a:prstGeom>
        </p:spPr>
        <p:txBody>
          <a:bodyPr wrap="none" lIns="0" rIns="0" rtlCol="0">
            <a:noAutofit/>
          </a:bodyPr>
          <a:lstStyle/>
          <a:p>
            <a:pPr lvl="0" algn="r"/>
            <a:r>
              <a:rPr lang="pt-BR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Tétrade</a:t>
            </a:r>
            <a:endParaRPr lang="pt-BR" sz="3600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FF892843-6CCF-394A-B4E8-82809D306FEE}"/>
              </a:ext>
            </a:extLst>
          </p:cNvPr>
          <p:cNvSpPr/>
          <p:nvPr/>
        </p:nvSpPr>
        <p:spPr>
          <a:xfrm rot="10800000">
            <a:off x="11924590" y="-1"/>
            <a:ext cx="267408" cy="283138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BD9FB5C-EA26-1C4B-9EB5-F698442BAA2A}"/>
              </a:ext>
            </a:extLst>
          </p:cNvPr>
          <p:cNvSpPr/>
          <p:nvPr/>
        </p:nvSpPr>
        <p:spPr>
          <a:xfrm>
            <a:off x="9362818" y="2956742"/>
            <a:ext cx="1972589" cy="95310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E7AE34"/>
                </a:solidFill>
              </a:rPr>
              <a:t>+++</a:t>
            </a:r>
          </a:p>
        </p:txBody>
      </p:sp>
    </p:spTree>
    <p:extLst>
      <p:ext uri="{BB962C8B-B14F-4D97-AF65-F5344CB8AC3E}">
        <p14:creationId xmlns:p14="http://schemas.microsoft.com/office/powerpoint/2010/main" val="1918419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2" grpId="0" animBg="1"/>
      <p:bldP spid="38" grpId="0"/>
      <p:bldP spid="40" grpId="0" animBg="1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3"/>
          <p:cNvSpPr txBox="1"/>
          <p:nvPr/>
        </p:nvSpPr>
        <p:spPr>
          <a:xfrm>
            <a:off x="721895" y="115746"/>
            <a:ext cx="10769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Componentes </a:t>
            </a:r>
            <a:r>
              <a:rPr lang="pt-BR" sz="4000" dirty="0" err="1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x</a:t>
            </a:r>
            <a:r>
              <a:rPr lang="pt-BR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 Segurança</a:t>
            </a:r>
            <a:endParaRPr lang="pt-BR" sz="3600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sp useBgFill="1">
        <p:nvSpPr>
          <p:cNvPr id="25" name="Rounded Rectangle 24">
            <a:extLst>
              <a:ext uri="{FF2B5EF4-FFF2-40B4-BE49-F238E27FC236}">
                <a16:creationId xmlns:a16="http://schemas.microsoft.com/office/drawing/2014/main" id="{8E9F04E3-591B-F64F-A59A-1683EDE71997}"/>
              </a:ext>
            </a:extLst>
          </p:cNvPr>
          <p:cNvSpPr/>
          <p:nvPr/>
        </p:nvSpPr>
        <p:spPr>
          <a:xfrm>
            <a:off x="509287" y="823632"/>
            <a:ext cx="11162013" cy="5548139"/>
          </a:xfrm>
          <a:prstGeom prst="roundRect">
            <a:avLst>
              <a:gd name="adj" fmla="val 5416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B617412E-6C31-3B46-A4CB-A16C9865C904}"/>
              </a:ext>
            </a:extLst>
          </p:cNvPr>
          <p:cNvSpPr/>
          <p:nvPr/>
        </p:nvSpPr>
        <p:spPr>
          <a:xfrm>
            <a:off x="960276" y="2720523"/>
            <a:ext cx="1870870" cy="1008000"/>
          </a:xfrm>
          <a:prstGeom prst="roundRect">
            <a:avLst>
              <a:gd name="adj" fmla="val 26332"/>
            </a:avLst>
          </a:prstGeom>
          <a:solidFill>
            <a:schemeClr val="accent2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6000" dirty="0">
                <a:solidFill>
                  <a:srgbClr val="E7AE34"/>
                </a:solidFill>
                <a:latin typeface="+mj-lt"/>
              </a:rPr>
              <a:t>1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D0412EF3-44F6-924C-A3C8-15D3E6AEDCE5}"/>
              </a:ext>
            </a:extLst>
          </p:cNvPr>
          <p:cNvSpPr/>
          <p:nvPr/>
        </p:nvSpPr>
        <p:spPr>
          <a:xfrm>
            <a:off x="960276" y="3981990"/>
            <a:ext cx="1870870" cy="1008000"/>
          </a:xfrm>
          <a:prstGeom prst="roundRect">
            <a:avLst>
              <a:gd name="adj" fmla="val 26332"/>
            </a:avLst>
          </a:prstGeo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6000">
                <a:solidFill>
                  <a:srgbClr val="E7AE34"/>
                </a:solidFill>
                <a:latin typeface="+mj-lt"/>
              </a:rPr>
              <a:t>2</a:t>
            </a:r>
            <a:endParaRPr lang="pt-BR" sz="6000" dirty="0">
              <a:solidFill>
                <a:srgbClr val="E7AE34"/>
              </a:solidFill>
              <a:latin typeface="+mj-lt"/>
            </a:endParaRP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6C66861E-2EBE-B448-8D6E-1C5A674F228E}"/>
              </a:ext>
            </a:extLst>
          </p:cNvPr>
          <p:cNvSpPr/>
          <p:nvPr/>
        </p:nvSpPr>
        <p:spPr>
          <a:xfrm>
            <a:off x="960276" y="5241990"/>
            <a:ext cx="1870870" cy="1008000"/>
          </a:xfrm>
          <a:prstGeom prst="roundRect">
            <a:avLst>
              <a:gd name="adj" fmla="val 26332"/>
            </a:avLst>
          </a:prstGeom>
          <a:solidFill>
            <a:schemeClr val="accent6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6000" dirty="0">
                <a:solidFill>
                  <a:srgbClr val="E7AE34"/>
                </a:solidFill>
                <a:latin typeface="+mj-lt"/>
              </a:rPr>
              <a:t>3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B14988B-5EC5-B445-9E3C-D35479875D87}"/>
              </a:ext>
            </a:extLst>
          </p:cNvPr>
          <p:cNvGrpSpPr/>
          <p:nvPr/>
        </p:nvGrpSpPr>
        <p:grpSpPr>
          <a:xfrm>
            <a:off x="3195772" y="2656820"/>
            <a:ext cx="8229485" cy="1098554"/>
            <a:chOff x="2050702" y="978017"/>
            <a:chExt cx="4434623" cy="1098554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D5F317A-3646-7740-BB82-93AFCAA494FE}"/>
                </a:ext>
              </a:extLst>
            </p:cNvPr>
            <p:cNvSpPr txBox="1"/>
            <p:nvPr/>
          </p:nvSpPr>
          <p:spPr>
            <a:xfrm>
              <a:off x="2050702" y="978017"/>
              <a:ext cx="4434623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2800" b="1" dirty="0">
                  <a:solidFill>
                    <a:srgbClr val="E7AE34"/>
                  </a:solidFill>
                </a:rPr>
                <a:t>C</a:t>
              </a:r>
              <a:r>
                <a:rPr lang="pt-BR" sz="2800" b="1" dirty="0">
                  <a:solidFill>
                    <a:schemeClr val="accent5">
                      <a:lumMod val="75000"/>
                    </a:schemeClr>
                  </a:solidFill>
                </a:rPr>
                <a:t>omponente que não é </a:t>
              </a:r>
              <a:r>
                <a:rPr lang="pt-BR" sz="2800" b="1" i="1" dirty="0">
                  <a:solidFill>
                    <a:schemeClr val="accent5">
                      <a:lumMod val="75000"/>
                    </a:schemeClr>
                  </a:solidFill>
                </a:rPr>
                <a:t>inseguro</a:t>
              </a:r>
              <a:endParaRPr lang="pt-BR" sz="3200" b="1" i="1" cap="small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D2784AA-D181-3E40-BD0D-644C72000C2B}"/>
                </a:ext>
              </a:extLst>
            </p:cNvPr>
            <p:cNvSpPr txBox="1"/>
            <p:nvPr/>
          </p:nvSpPr>
          <p:spPr>
            <a:xfrm>
              <a:off x="2061115" y="1430240"/>
              <a:ext cx="40668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>
                  <a:solidFill>
                    <a:srgbClr val="E7AE34"/>
                  </a:solidFill>
                </a:rPr>
                <a:t>C</a:t>
              </a:r>
              <a:r>
                <a:rPr lang="pt-BR" dirty="0">
                  <a:solidFill>
                    <a:srgbClr val="41509D"/>
                  </a:solidFill>
                </a:rPr>
                <a:t>omponente </a:t>
              </a:r>
              <a:r>
                <a:rPr lang="pt-BR" b="1" u="sng" dirty="0">
                  <a:solidFill>
                    <a:srgbClr val="41509D"/>
                  </a:solidFill>
                </a:rPr>
                <a:t>não</a:t>
              </a:r>
              <a:r>
                <a:rPr lang="pt-BR" b="1" dirty="0">
                  <a:solidFill>
                    <a:srgbClr val="41509D"/>
                  </a:solidFill>
                </a:rPr>
                <a:t> </a:t>
              </a:r>
              <a:r>
                <a:rPr lang="pt-BR" dirty="0">
                  <a:solidFill>
                    <a:srgbClr val="41509D"/>
                  </a:solidFill>
                </a:rPr>
                <a:t>contém bugs, falhas ou funcionalidades que podem ser aproveitadas por uma parte maliciosa.</a:t>
              </a:r>
              <a:endParaRPr lang="pt-BR" u="sng" dirty="0">
                <a:solidFill>
                  <a:srgbClr val="41509D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186FF5F-A102-6941-9F3A-6F1DD2E1A406}"/>
              </a:ext>
            </a:extLst>
          </p:cNvPr>
          <p:cNvGrpSpPr/>
          <p:nvPr/>
        </p:nvGrpSpPr>
        <p:grpSpPr>
          <a:xfrm>
            <a:off x="3192721" y="3938821"/>
            <a:ext cx="8210163" cy="1097938"/>
            <a:chOff x="2061114" y="2536346"/>
            <a:chExt cx="4424211" cy="1097938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AB2AADE-FD91-D447-B5F2-0E2768AD7B0A}"/>
                </a:ext>
              </a:extLst>
            </p:cNvPr>
            <p:cNvSpPr txBox="1"/>
            <p:nvPr/>
          </p:nvSpPr>
          <p:spPr>
            <a:xfrm>
              <a:off x="2061114" y="2536346"/>
              <a:ext cx="4424211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2800" b="1" dirty="0">
                  <a:solidFill>
                    <a:srgbClr val="E7AE34"/>
                  </a:solidFill>
                </a:rPr>
                <a:t>+</a:t>
              </a:r>
              <a:r>
                <a:rPr lang="pt-BR" sz="2800" b="1" dirty="0">
                  <a:solidFill>
                    <a:schemeClr val="accent5">
                      <a:lumMod val="75000"/>
                    </a:schemeClr>
                  </a:solidFill>
                </a:rPr>
                <a:t> possui features de segurança</a:t>
              </a:r>
              <a:endParaRPr lang="pt-BR" sz="3200" b="1" cap="small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286C635-0ABB-6F49-A897-EF9E4A7AE9D7}"/>
                </a:ext>
              </a:extLst>
            </p:cNvPr>
            <p:cNvSpPr txBox="1"/>
            <p:nvPr/>
          </p:nvSpPr>
          <p:spPr>
            <a:xfrm>
              <a:off x="2061114" y="2987953"/>
              <a:ext cx="40668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>
                  <a:solidFill>
                    <a:srgbClr val="E7AE34"/>
                  </a:solidFill>
                </a:rPr>
                <a:t>I</a:t>
              </a:r>
              <a:r>
                <a:rPr lang="pt-BR" dirty="0">
                  <a:solidFill>
                    <a:srgbClr val="41509D"/>
                  </a:solidFill>
                </a:rPr>
                <a:t>ncluí funcionalidades explicitas que são necessárias para tornar o componente ou sistema seguro.</a:t>
              </a:r>
              <a:endParaRPr lang="pt-BR" u="sng" dirty="0">
                <a:solidFill>
                  <a:srgbClr val="41509D"/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2DECFE2-6CA2-8643-A974-2933DAC0F7CD}"/>
              </a:ext>
            </a:extLst>
          </p:cNvPr>
          <p:cNvGrpSpPr/>
          <p:nvPr/>
        </p:nvGrpSpPr>
        <p:grpSpPr>
          <a:xfrm>
            <a:off x="3192721" y="5194096"/>
            <a:ext cx="8229485" cy="1101097"/>
            <a:chOff x="2061115" y="3808271"/>
            <a:chExt cx="4434623" cy="1101097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80C6E7F-3EDA-BE4F-A959-72C6B11CE89A}"/>
                </a:ext>
              </a:extLst>
            </p:cNvPr>
            <p:cNvSpPr txBox="1"/>
            <p:nvPr/>
          </p:nvSpPr>
          <p:spPr>
            <a:xfrm>
              <a:off x="2061115" y="3808271"/>
              <a:ext cx="4434623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2800" b="1" dirty="0">
                  <a:solidFill>
                    <a:srgbClr val="E7AE34"/>
                  </a:solidFill>
                </a:rPr>
                <a:t>+ </a:t>
              </a:r>
              <a:r>
                <a:rPr lang="pt-BR" sz="2800" b="1" dirty="0">
                  <a:solidFill>
                    <a:schemeClr val="accent5">
                      <a:lumMod val="75000"/>
                    </a:schemeClr>
                  </a:solidFill>
                </a:rPr>
                <a:t>é um feature de segurança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F8E35A8-CD10-E644-92F8-777E77E7A3E2}"/>
                </a:ext>
              </a:extLst>
            </p:cNvPr>
            <p:cNvSpPr txBox="1"/>
            <p:nvPr/>
          </p:nvSpPr>
          <p:spPr>
            <a:xfrm>
              <a:off x="2071527" y="4263037"/>
              <a:ext cx="40668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>
                  <a:solidFill>
                    <a:srgbClr val="E7AE34"/>
                  </a:solidFill>
                </a:rPr>
                <a:t>P</a:t>
              </a:r>
              <a:r>
                <a:rPr lang="pt-BR" dirty="0">
                  <a:solidFill>
                    <a:srgbClr val="41509D"/>
                  </a:solidFill>
                </a:rPr>
                <a:t>rovê serviços de segurança, como criptografia, autenticação, autorização, validação, para outros componentes do sistema</a:t>
              </a:r>
              <a:endParaRPr lang="pt-BR" u="sng" dirty="0">
                <a:solidFill>
                  <a:srgbClr val="41509D"/>
                </a:solidFill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3F7B2B6F-388C-A649-8F6A-121AE583CD29}"/>
              </a:ext>
            </a:extLst>
          </p:cNvPr>
          <p:cNvSpPr txBox="1"/>
          <p:nvPr/>
        </p:nvSpPr>
        <p:spPr>
          <a:xfrm>
            <a:off x="960276" y="901700"/>
            <a:ext cx="7319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cap="small" dirty="0" err="1">
                <a:solidFill>
                  <a:schemeClr val="accent5">
                    <a:lumMod val="75000"/>
                  </a:schemeClr>
                </a:solidFill>
              </a:rPr>
              <a:t>Nível</a:t>
            </a:r>
            <a:endParaRPr lang="en-GB" sz="2800" b="1" u="sng" cap="small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A6CC451F-AD91-594D-8482-8A562A6CB05D}"/>
              </a:ext>
            </a:extLst>
          </p:cNvPr>
          <p:cNvSpPr/>
          <p:nvPr/>
        </p:nvSpPr>
        <p:spPr>
          <a:xfrm>
            <a:off x="957225" y="1450503"/>
            <a:ext cx="1870870" cy="1008000"/>
          </a:xfrm>
          <a:prstGeom prst="roundRect">
            <a:avLst>
              <a:gd name="adj" fmla="val 26332"/>
            </a:avLst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6000" dirty="0">
                <a:solidFill>
                  <a:srgbClr val="E7AE34"/>
                </a:solidFill>
                <a:latin typeface="+mj-lt"/>
              </a:rPr>
              <a:t>0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1C4972E-D01A-1C4C-B952-F199487F22A8}"/>
              </a:ext>
            </a:extLst>
          </p:cNvPr>
          <p:cNvGrpSpPr/>
          <p:nvPr/>
        </p:nvGrpSpPr>
        <p:grpSpPr>
          <a:xfrm>
            <a:off x="3192721" y="1386800"/>
            <a:ext cx="8229485" cy="1098554"/>
            <a:chOff x="2050702" y="978017"/>
            <a:chExt cx="4434623" cy="1098554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9553E3E-64A6-BE4F-98E5-5EE1FA0BBC89}"/>
                </a:ext>
              </a:extLst>
            </p:cNvPr>
            <p:cNvSpPr txBox="1"/>
            <p:nvPr/>
          </p:nvSpPr>
          <p:spPr>
            <a:xfrm>
              <a:off x="2050702" y="978017"/>
              <a:ext cx="4434623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2800" b="1" dirty="0">
                  <a:solidFill>
                    <a:srgbClr val="E7AE34"/>
                  </a:solidFill>
                </a:rPr>
                <a:t>C</a:t>
              </a:r>
              <a:r>
                <a:rPr lang="pt-BR" sz="2800" b="1" dirty="0">
                  <a:solidFill>
                    <a:schemeClr val="accent5">
                      <a:lumMod val="75000"/>
                    </a:schemeClr>
                  </a:solidFill>
                </a:rPr>
                <a:t>omponente </a:t>
              </a:r>
              <a:r>
                <a:rPr lang="pt-BR" sz="2800" b="1" i="1" dirty="0">
                  <a:solidFill>
                    <a:srgbClr val="FF0000"/>
                  </a:solidFill>
                </a:rPr>
                <a:t>inseguro</a:t>
              </a:r>
              <a:endParaRPr lang="pt-BR" sz="3200" b="1" i="1" cap="small" dirty="0">
                <a:solidFill>
                  <a:srgbClr val="FF0000"/>
                </a:solidFill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961EC21-2F4F-DE42-A40C-B49FE2137F8B}"/>
                </a:ext>
              </a:extLst>
            </p:cNvPr>
            <p:cNvSpPr txBox="1"/>
            <p:nvPr/>
          </p:nvSpPr>
          <p:spPr>
            <a:xfrm>
              <a:off x="2061115" y="1430240"/>
              <a:ext cx="40668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>
                  <a:solidFill>
                    <a:srgbClr val="E7AE34"/>
                  </a:solidFill>
                </a:rPr>
                <a:t>C</a:t>
              </a:r>
              <a:r>
                <a:rPr lang="pt-BR" dirty="0">
                  <a:solidFill>
                    <a:srgbClr val="41509D"/>
                  </a:solidFill>
                </a:rPr>
                <a:t>omponente contém falhas ou funcionalidades que podem ser aproveitadas por uma parte maliciosa.</a:t>
              </a:r>
              <a:endParaRPr lang="pt-BR" u="sng" dirty="0">
                <a:solidFill>
                  <a:srgbClr val="41509D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1843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9" grpId="0" animBg="1"/>
      <p:bldP spid="41" grpId="0" animBg="1"/>
      <p:bldP spid="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3"/>
          <p:cNvSpPr txBox="1"/>
          <p:nvPr/>
        </p:nvSpPr>
        <p:spPr>
          <a:xfrm>
            <a:off x="721895" y="115746"/>
            <a:ext cx="10769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Desenvolvimento Seguro</a:t>
            </a:r>
            <a:endParaRPr lang="pt-BR" sz="3600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sp useBgFill="1">
        <p:nvSpPr>
          <p:cNvPr id="25" name="Rounded Rectangle 24">
            <a:extLst>
              <a:ext uri="{FF2B5EF4-FFF2-40B4-BE49-F238E27FC236}">
                <a16:creationId xmlns:a16="http://schemas.microsoft.com/office/drawing/2014/main" id="{8E9F04E3-591B-F64F-A59A-1683EDE71997}"/>
              </a:ext>
            </a:extLst>
          </p:cNvPr>
          <p:cNvSpPr/>
          <p:nvPr/>
        </p:nvSpPr>
        <p:spPr>
          <a:xfrm>
            <a:off x="509287" y="823632"/>
            <a:ext cx="11162013" cy="5548139"/>
          </a:xfrm>
          <a:prstGeom prst="roundRect">
            <a:avLst>
              <a:gd name="adj" fmla="val 5416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B14988B-5EC5-B445-9E3C-D35479875D87}"/>
              </a:ext>
            </a:extLst>
          </p:cNvPr>
          <p:cNvGrpSpPr/>
          <p:nvPr/>
        </p:nvGrpSpPr>
        <p:grpSpPr>
          <a:xfrm>
            <a:off x="3212043" y="1233484"/>
            <a:ext cx="8229485" cy="1098554"/>
            <a:chOff x="2050702" y="978017"/>
            <a:chExt cx="4434623" cy="1098554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D5F317A-3646-7740-BB82-93AFCAA494FE}"/>
                </a:ext>
              </a:extLst>
            </p:cNvPr>
            <p:cNvSpPr txBox="1"/>
            <p:nvPr/>
          </p:nvSpPr>
          <p:spPr>
            <a:xfrm>
              <a:off x="2050702" y="978017"/>
              <a:ext cx="4434623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2800" b="1" dirty="0">
                  <a:solidFill>
                    <a:srgbClr val="E7AE34"/>
                  </a:solidFill>
                </a:rPr>
                <a:t>P</a:t>
              </a:r>
              <a:r>
                <a:rPr lang="pt-BR" sz="2800" b="1" dirty="0">
                  <a:solidFill>
                    <a:schemeClr val="accent5">
                      <a:lumMod val="75000"/>
                    </a:schemeClr>
                  </a:solidFill>
                </a:rPr>
                <a:t>rocessos de Desenvolvimento Seguro</a:t>
              </a:r>
              <a:endParaRPr lang="pt-BR" sz="3200" b="1" i="1" cap="small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D2784AA-D181-3E40-BD0D-644C72000C2B}"/>
                </a:ext>
              </a:extLst>
            </p:cNvPr>
            <p:cNvSpPr txBox="1"/>
            <p:nvPr/>
          </p:nvSpPr>
          <p:spPr>
            <a:xfrm>
              <a:off x="2061115" y="1430240"/>
              <a:ext cx="40668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>
                  <a:solidFill>
                    <a:srgbClr val="41509D"/>
                  </a:solidFill>
                </a:rPr>
                <a:t>Requisitos de </a:t>
              </a:r>
              <a:r>
                <a:rPr lang="pt-BR" dirty="0">
                  <a:solidFill>
                    <a:srgbClr val="E7AE34"/>
                  </a:solidFill>
                </a:rPr>
                <a:t>S</a:t>
              </a:r>
              <a:r>
                <a:rPr lang="pt-BR" dirty="0">
                  <a:solidFill>
                    <a:srgbClr val="41509D"/>
                  </a:solidFill>
                </a:rPr>
                <a:t>egurança, Design </a:t>
              </a:r>
              <a:r>
                <a:rPr lang="pt-BR" dirty="0">
                  <a:solidFill>
                    <a:srgbClr val="E7AE34"/>
                  </a:solidFill>
                </a:rPr>
                <a:t>S</a:t>
              </a:r>
              <a:r>
                <a:rPr lang="pt-BR" dirty="0">
                  <a:solidFill>
                    <a:srgbClr val="41509D"/>
                  </a:solidFill>
                </a:rPr>
                <a:t>eguro, Desenvolvimento de Código </a:t>
              </a:r>
              <a:r>
                <a:rPr lang="pt-BR" dirty="0">
                  <a:solidFill>
                    <a:srgbClr val="E7AE34"/>
                  </a:solidFill>
                </a:rPr>
                <a:t>S</a:t>
              </a:r>
              <a:r>
                <a:rPr lang="pt-BR" dirty="0">
                  <a:solidFill>
                    <a:srgbClr val="41509D"/>
                  </a:solidFill>
                </a:rPr>
                <a:t>eguro, </a:t>
              </a:r>
              <a:r>
                <a:rPr lang="pt-BR" u="sng" dirty="0">
                  <a:solidFill>
                    <a:srgbClr val="41509D"/>
                  </a:solidFill>
                </a:rPr>
                <a:t>Validação e Testes de </a:t>
              </a:r>
              <a:r>
                <a:rPr lang="pt-BR" u="sng" dirty="0">
                  <a:solidFill>
                    <a:srgbClr val="E7AE34"/>
                  </a:solidFill>
                </a:rPr>
                <a:t>S</a:t>
              </a:r>
              <a:r>
                <a:rPr lang="pt-BR" u="sng" dirty="0">
                  <a:solidFill>
                    <a:srgbClr val="41509D"/>
                  </a:solidFill>
                </a:rPr>
                <a:t>egurança</a:t>
              </a:r>
              <a:r>
                <a:rPr lang="pt-BR" dirty="0">
                  <a:solidFill>
                    <a:srgbClr val="41509D"/>
                  </a:solidFill>
                </a:rPr>
                <a:t>, </a:t>
              </a:r>
              <a:r>
                <a:rPr lang="pt-BR" dirty="0" err="1">
                  <a:solidFill>
                    <a:srgbClr val="E7AE34"/>
                  </a:solidFill>
                </a:rPr>
                <a:t>Sec</a:t>
              </a:r>
              <a:r>
                <a:rPr lang="pt-BR" dirty="0" err="1">
                  <a:solidFill>
                    <a:srgbClr val="41509D"/>
                  </a:solidFill>
                </a:rPr>
                <a:t>DevOps</a:t>
              </a:r>
              <a:endParaRPr lang="pt-BR" u="sng" dirty="0">
                <a:solidFill>
                  <a:srgbClr val="41509D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186FF5F-A102-6941-9F3A-6F1DD2E1A406}"/>
              </a:ext>
            </a:extLst>
          </p:cNvPr>
          <p:cNvGrpSpPr/>
          <p:nvPr/>
        </p:nvGrpSpPr>
        <p:grpSpPr>
          <a:xfrm>
            <a:off x="3192721" y="3096008"/>
            <a:ext cx="8210163" cy="1374937"/>
            <a:chOff x="2061114" y="2536346"/>
            <a:chExt cx="4424211" cy="1374937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AB2AADE-FD91-D447-B5F2-0E2768AD7B0A}"/>
                </a:ext>
              </a:extLst>
            </p:cNvPr>
            <p:cNvSpPr txBox="1"/>
            <p:nvPr/>
          </p:nvSpPr>
          <p:spPr>
            <a:xfrm>
              <a:off x="2061114" y="2536346"/>
              <a:ext cx="4424211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2800" b="1" dirty="0">
                  <a:solidFill>
                    <a:srgbClr val="E7AE34"/>
                  </a:solidFill>
                </a:rPr>
                <a:t>A</a:t>
              </a:r>
              <a:r>
                <a:rPr lang="pt-BR" sz="2800" b="1" dirty="0">
                  <a:solidFill>
                    <a:schemeClr val="accent5">
                      <a:lumMod val="75000"/>
                    </a:schemeClr>
                  </a:solidFill>
                </a:rPr>
                <a:t>tividades Seguras</a:t>
              </a:r>
              <a:endParaRPr lang="pt-BR" sz="3200" b="1" cap="small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286C635-0ABB-6F49-A897-EF9E4A7AE9D7}"/>
                </a:ext>
              </a:extLst>
            </p:cNvPr>
            <p:cNvSpPr txBox="1"/>
            <p:nvPr/>
          </p:nvSpPr>
          <p:spPr>
            <a:xfrm>
              <a:off x="2061114" y="2987953"/>
              <a:ext cx="406684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>
                  <a:solidFill>
                    <a:srgbClr val="E7AE34"/>
                  </a:solidFill>
                </a:rPr>
                <a:t>I</a:t>
              </a:r>
              <a:r>
                <a:rPr lang="pt-BR" dirty="0">
                  <a:solidFill>
                    <a:srgbClr val="41509D"/>
                  </a:solidFill>
                </a:rPr>
                <a:t>ncluir atividades novas relacionadas à Segurança, como a Modelagem de Ameaças, Revisão e Análise de Código e os Testes de Penetração</a:t>
              </a:r>
              <a:endParaRPr lang="pt-BR" u="sng" dirty="0">
                <a:solidFill>
                  <a:srgbClr val="41509D"/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2DECFE2-6CA2-8643-A974-2933DAC0F7CD}"/>
              </a:ext>
            </a:extLst>
          </p:cNvPr>
          <p:cNvGrpSpPr/>
          <p:nvPr/>
        </p:nvGrpSpPr>
        <p:grpSpPr>
          <a:xfrm>
            <a:off x="3192721" y="4958532"/>
            <a:ext cx="8229485" cy="1378096"/>
            <a:chOff x="2061115" y="3808271"/>
            <a:chExt cx="4434623" cy="1378096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80C6E7F-3EDA-BE4F-A959-72C6B11CE89A}"/>
                </a:ext>
              </a:extLst>
            </p:cNvPr>
            <p:cNvSpPr txBox="1"/>
            <p:nvPr/>
          </p:nvSpPr>
          <p:spPr>
            <a:xfrm>
              <a:off x="2061115" y="3808271"/>
              <a:ext cx="4434623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2800" b="1" dirty="0" err="1">
                  <a:solidFill>
                    <a:srgbClr val="E7AE34"/>
                  </a:solidFill>
                </a:rPr>
                <a:t>M</a:t>
              </a:r>
              <a:r>
                <a:rPr lang="pt-BR" sz="2800" b="1" dirty="0" err="1">
                  <a:solidFill>
                    <a:schemeClr val="accent5">
                      <a:lumMod val="75000"/>
                    </a:schemeClr>
                  </a:solidFill>
                </a:rPr>
                <a:t>indset</a:t>
              </a:r>
              <a:r>
                <a:rPr lang="pt-BR" sz="2800" b="1" dirty="0">
                  <a:solidFill>
                    <a:schemeClr val="accent5">
                      <a:lumMod val="75000"/>
                    </a:schemeClr>
                  </a:solidFill>
                </a:rPr>
                <a:t> de Segurança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F8E35A8-CD10-E644-92F8-777E77E7A3E2}"/>
                </a:ext>
              </a:extLst>
            </p:cNvPr>
            <p:cNvSpPr txBox="1"/>
            <p:nvPr/>
          </p:nvSpPr>
          <p:spPr>
            <a:xfrm>
              <a:off x="2071527" y="4263037"/>
              <a:ext cx="406684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>
                  <a:solidFill>
                    <a:srgbClr val="E7AE34"/>
                  </a:solidFill>
                </a:rPr>
                <a:t>P</a:t>
              </a:r>
              <a:r>
                <a:rPr lang="pt-BR" dirty="0">
                  <a:solidFill>
                    <a:srgbClr val="41509D"/>
                  </a:solidFill>
                </a:rPr>
                <a:t>ensar sobre Segurança ajuda a: </a:t>
              </a:r>
            </a:p>
            <a:p>
              <a:r>
                <a:rPr lang="pt-BR" dirty="0">
                  <a:solidFill>
                    <a:srgbClr val="41509D"/>
                  </a:solidFill>
                </a:rPr>
                <a:t>1) pensar melhor sobre a Solução e </a:t>
              </a:r>
              <a:br>
                <a:rPr lang="pt-BR" dirty="0">
                  <a:solidFill>
                    <a:srgbClr val="41509D"/>
                  </a:solidFill>
                </a:rPr>
              </a:br>
              <a:r>
                <a:rPr lang="pt-BR" dirty="0">
                  <a:solidFill>
                    <a:srgbClr val="41509D"/>
                  </a:solidFill>
                </a:rPr>
                <a:t>2) desenvolver produtos melhores e mais seguros</a:t>
              </a:r>
              <a:endParaRPr lang="pt-BR" u="sng" dirty="0">
                <a:solidFill>
                  <a:srgbClr val="41509D"/>
                </a:solidFill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C2CC3E97-4D49-2743-9A10-9833AEE36AE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6978" y="4969280"/>
            <a:ext cx="1148053" cy="11480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4385C00-5EB9-0343-B58C-166B3B0AC87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6978" y="1240069"/>
            <a:ext cx="1148053" cy="11480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9553AF5-CE9B-0A41-8BF4-82591471B36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6978" y="3106756"/>
            <a:ext cx="1148053" cy="1148053"/>
          </a:xfrm>
          <a:prstGeom prst="rect">
            <a:avLst/>
          </a:prstGeom>
        </p:spPr>
      </p:pic>
      <p:sp>
        <p:nvSpPr>
          <p:cNvPr id="27" name="Down Arrow 26">
            <a:extLst>
              <a:ext uri="{FF2B5EF4-FFF2-40B4-BE49-F238E27FC236}">
                <a16:creationId xmlns:a16="http://schemas.microsoft.com/office/drawing/2014/main" id="{062F79F7-C8F5-A24F-B2F0-3D784DEDEF7C}"/>
              </a:ext>
            </a:extLst>
          </p:cNvPr>
          <p:cNvSpPr/>
          <p:nvPr/>
        </p:nvSpPr>
        <p:spPr>
          <a:xfrm>
            <a:off x="6106411" y="2504000"/>
            <a:ext cx="390683" cy="387082"/>
          </a:xfrm>
          <a:prstGeom prst="downArrow">
            <a:avLst/>
          </a:prstGeom>
          <a:solidFill>
            <a:srgbClr val="E7AE34"/>
          </a:solidFill>
          <a:ln>
            <a:solidFill>
              <a:srgbClr val="4150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90A462-F675-0B47-AE68-1026FBC77729}"/>
              </a:ext>
            </a:extLst>
          </p:cNvPr>
          <p:cNvSpPr/>
          <p:nvPr/>
        </p:nvSpPr>
        <p:spPr>
          <a:xfrm>
            <a:off x="6049920" y="4191519"/>
            <a:ext cx="503664" cy="723275"/>
          </a:xfrm>
          <a:prstGeom prst="rect">
            <a:avLst/>
          </a:prstGeom>
        </p:spPr>
        <p:txBody>
          <a:bodyPr wrap="none" tIns="0" bIns="0">
            <a:noAutofit/>
          </a:bodyPr>
          <a:lstStyle/>
          <a:p>
            <a:r>
              <a:rPr lang="pt-BR" sz="4400" b="1" dirty="0">
                <a:solidFill>
                  <a:srgbClr val="E7AE34"/>
                </a:solidFill>
                <a:latin typeface="+mj-lt"/>
              </a:rPr>
              <a:t>+</a:t>
            </a:r>
            <a:endParaRPr lang="pt-BR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94502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alphaModFix amt="56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5355772" y="827314"/>
            <a:ext cx="6516912" cy="1262743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8800" b="1" dirty="0">
                <a:solidFill>
                  <a:srgbClr val="00A3E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Thinking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582056" y="2385106"/>
            <a:ext cx="1524000" cy="830997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pt-BR" sz="4800" b="1" dirty="0">
                <a:solidFill>
                  <a:srgbClr val="E7AE34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para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026047" y="827313"/>
            <a:ext cx="5314791" cy="1262743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8800" b="1" dirty="0">
                <a:solidFill>
                  <a:srgbClr val="C00000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Security</a:t>
            </a:r>
            <a:endParaRPr lang="en-GB" sz="8800" b="1" dirty="0">
              <a:solidFill>
                <a:srgbClr val="00A3E1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0B244B5-BEEF-FC4B-A11B-A9A119171405}"/>
              </a:ext>
            </a:extLst>
          </p:cNvPr>
          <p:cNvSpPr/>
          <p:nvPr/>
        </p:nvSpPr>
        <p:spPr>
          <a:xfrm>
            <a:off x="3106056" y="3558442"/>
            <a:ext cx="8998857" cy="144655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pt-BR" sz="8800" b="1" dirty="0">
                <a:solidFill>
                  <a:srgbClr val="DABA25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Desenvolvedores</a:t>
            </a:r>
          </a:p>
        </p:txBody>
      </p:sp>
    </p:spTree>
    <p:extLst>
      <p:ext uri="{BB962C8B-B14F-4D97-AF65-F5344CB8AC3E}">
        <p14:creationId xmlns:p14="http://schemas.microsoft.com/office/powerpoint/2010/main" val="923646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3860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88A75CE3-341F-A94C-928F-9D85669BE80A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4294967295"/>
          </p:nvPr>
        </p:nvSpPr>
        <p:spPr>
          <a:xfrm>
            <a:off x="298174" y="1053872"/>
            <a:ext cx="11626415" cy="511543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lnSpc>
                <a:spcPct val="140000"/>
              </a:lnSpc>
              <a:buNone/>
            </a:pPr>
            <a:r>
              <a:rPr lang="pt-BR" sz="3600" dirty="0">
                <a:solidFill>
                  <a:schemeClr val="accent1">
                    <a:lumMod val="75000"/>
                  </a:schemeClr>
                </a:solidFill>
              </a:rPr>
              <a:t>“</a:t>
            </a:r>
            <a:r>
              <a:rPr lang="pt-BR" sz="3600" b="1" u="sng" dirty="0">
                <a:solidFill>
                  <a:schemeClr val="accent1">
                    <a:lumMod val="75000"/>
                  </a:schemeClr>
                </a:solidFill>
              </a:rPr>
              <a:t>Security </a:t>
            </a:r>
            <a:r>
              <a:rPr lang="pt-BR" sz="3600" b="1" u="sng" dirty="0" err="1">
                <a:solidFill>
                  <a:schemeClr val="accent1">
                    <a:lumMod val="75000"/>
                  </a:schemeClr>
                </a:solidFill>
              </a:rPr>
              <a:t>Thinking</a:t>
            </a:r>
            <a:r>
              <a:rPr lang="pt-BR" sz="3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t-BR" sz="3600" dirty="0">
                <a:solidFill>
                  <a:schemeClr val="accent1">
                    <a:lumMod val="75000"/>
                  </a:schemeClr>
                </a:solidFill>
              </a:rPr>
              <a:t>é a </a:t>
            </a:r>
            <a:r>
              <a:rPr lang="pt-BR" sz="3600" b="1" dirty="0">
                <a:solidFill>
                  <a:schemeClr val="accent1">
                    <a:lumMod val="75000"/>
                  </a:schemeClr>
                </a:solidFill>
              </a:rPr>
              <a:t>mentalidade</a:t>
            </a:r>
            <a:r>
              <a:rPr lang="pt-BR" sz="3600" dirty="0">
                <a:solidFill>
                  <a:schemeClr val="accent1">
                    <a:lumMod val="75000"/>
                  </a:schemeClr>
                </a:solidFill>
              </a:rPr>
              <a:t>, ou </a:t>
            </a:r>
            <a:r>
              <a:rPr lang="pt-BR" sz="3600" dirty="0" err="1">
                <a:solidFill>
                  <a:schemeClr val="accent1">
                    <a:lumMod val="75000"/>
                  </a:schemeClr>
                </a:solidFill>
              </a:rPr>
              <a:t>mind</a:t>
            </a:r>
            <a:r>
              <a:rPr lang="pt-BR" sz="3600" dirty="0">
                <a:solidFill>
                  <a:schemeClr val="accent1">
                    <a:lumMod val="75000"/>
                  </a:schemeClr>
                </a:solidFill>
              </a:rPr>
              <a:t>-set, de tornar </a:t>
            </a:r>
            <a:r>
              <a:rPr lang="pt-BR" sz="3600" b="1" dirty="0">
                <a:solidFill>
                  <a:srgbClr val="FF0000"/>
                </a:solidFill>
              </a:rPr>
              <a:t>segurança </a:t>
            </a:r>
            <a:r>
              <a:rPr lang="pt-BR" sz="3600" dirty="0">
                <a:solidFill>
                  <a:schemeClr val="accent1">
                    <a:lumMod val="75000"/>
                  </a:schemeClr>
                </a:solidFill>
              </a:rPr>
              <a:t>uma parte </a:t>
            </a:r>
            <a:r>
              <a:rPr lang="pt-BR" sz="3600" b="1" dirty="0">
                <a:solidFill>
                  <a:schemeClr val="accent1">
                    <a:lumMod val="75000"/>
                  </a:schemeClr>
                </a:solidFill>
              </a:rPr>
              <a:t>integral</a:t>
            </a:r>
            <a:r>
              <a:rPr lang="pt-BR" sz="3600" dirty="0">
                <a:solidFill>
                  <a:schemeClr val="accent1">
                    <a:lumMod val="75000"/>
                  </a:schemeClr>
                </a:solidFill>
              </a:rPr>
              <a:t> do </a:t>
            </a:r>
            <a:r>
              <a:rPr lang="pt-BR" sz="3600" b="1" dirty="0">
                <a:solidFill>
                  <a:srgbClr val="00B050"/>
                </a:solidFill>
              </a:rPr>
              <a:t>processo de desenvolvimento </a:t>
            </a:r>
            <a:r>
              <a:rPr lang="pt-BR" sz="3600" dirty="0">
                <a:solidFill>
                  <a:schemeClr val="accent1">
                    <a:lumMod val="75000"/>
                  </a:schemeClr>
                </a:solidFill>
              </a:rPr>
              <a:t>de </a:t>
            </a:r>
            <a:r>
              <a:rPr lang="pt-BR" sz="3600" b="1" dirty="0">
                <a:solidFill>
                  <a:schemeClr val="accent1">
                    <a:lumMod val="75000"/>
                  </a:schemeClr>
                </a:solidFill>
              </a:rPr>
              <a:t>software</a:t>
            </a:r>
            <a:r>
              <a:rPr lang="pt-BR" sz="3600" dirty="0">
                <a:solidFill>
                  <a:schemeClr val="accent1">
                    <a:lumMod val="75000"/>
                  </a:schemeClr>
                </a:solidFill>
              </a:rPr>
              <a:t> e </a:t>
            </a:r>
            <a:r>
              <a:rPr lang="pt-BR" sz="3600" b="1" dirty="0">
                <a:solidFill>
                  <a:schemeClr val="accent1">
                    <a:lumMod val="75000"/>
                  </a:schemeClr>
                </a:solidFill>
              </a:rPr>
              <a:t>hardware</a:t>
            </a:r>
            <a:r>
              <a:rPr lang="pt-BR" sz="3600" dirty="0">
                <a:solidFill>
                  <a:schemeClr val="accent1">
                    <a:lumMod val="75000"/>
                  </a:schemeClr>
                </a:solidFill>
              </a:rPr>
              <a:t>, através de uma </a:t>
            </a:r>
            <a:r>
              <a:rPr lang="pt-BR" sz="3600" b="1" dirty="0">
                <a:solidFill>
                  <a:srgbClr val="E7AE34"/>
                </a:solidFill>
              </a:rPr>
              <a:t>compreensão</a:t>
            </a:r>
            <a:r>
              <a:rPr lang="pt-BR" sz="3600" dirty="0">
                <a:solidFill>
                  <a:schemeClr val="accent1">
                    <a:lumMod val="75000"/>
                  </a:schemeClr>
                </a:solidFill>
              </a:rPr>
              <a:t> da </a:t>
            </a:r>
            <a:r>
              <a:rPr lang="pt-BR" sz="3600" b="1" dirty="0">
                <a:solidFill>
                  <a:srgbClr val="E7AE34"/>
                </a:solidFill>
              </a:rPr>
              <a:t>importância</a:t>
            </a:r>
            <a:r>
              <a:rPr lang="pt-BR" sz="36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pt-BR" sz="3600" b="1" dirty="0">
                <a:solidFill>
                  <a:srgbClr val="E7AE34"/>
                </a:solidFill>
              </a:rPr>
              <a:t>complexidade</a:t>
            </a:r>
            <a:r>
              <a:rPr lang="pt-BR" sz="36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pt-BR" sz="3600" b="1" dirty="0">
                <a:solidFill>
                  <a:srgbClr val="E7AE34"/>
                </a:solidFill>
              </a:rPr>
              <a:t>sutileza</a:t>
            </a:r>
            <a:r>
              <a:rPr lang="pt-BR" sz="3600" dirty="0">
                <a:solidFill>
                  <a:schemeClr val="accent1">
                    <a:lumMod val="75000"/>
                  </a:schemeClr>
                </a:solidFill>
              </a:rPr>
              <a:t> e </a:t>
            </a:r>
            <a:r>
              <a:rPr lang="pt-BR" sz="3600" b="1" dirty="0">
                <a:solidFill>
                  <a:srgbClr val="E7AE34"/>
                </a:solidFill>
              </a:rPr>
              <a:t>profundidade</a:t>
            </a:r>
            <a:r>
              <a:rPr lang="pt-BR" sz="3600" dirty="0">
                <a:solidFill>
                  <a:schemeClr val="accent1">
                    <a:lumMod val="75000"/>
                  </a:schemeClr>
                </a:solidFill>
              </a:rPr>
              <a:t> da</a:t>
            </a:r>
            <a:r>
              <a:rPr lang="pt-BR" sz="3600" b="1" dirty="0">
                <a:solidFill>
                  <a:srgbClr val="FF0000"/>
                </a:solidFill>
              </a:rPr>
              <a:t> Segurança Sistêmica</a:t>
            </a:r>
            <a:r>
              <a:rPr lang="pt-BR" sz="3600" dirty="0">
                <a:solidFill>
                  <a:schemeClr val="accent1">
                    <a:lumMod val="75000"/>
                  </a:schemeClr>
                </a:solidFill>
              </a:rPr>
              <a:t>”</a:t>
            </a:r>
            <a:r>
              <a:rPr lang="pt-BR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t-BR" sz="2000" dirty="0"/>
              <a:t>	</a:t>
            </a:r>
          </a:p>
        </p:txBody>
      </p:sp>
      <p:sp>
        <p:nvSpPr>
          <p:cNvPr id="5" name="CaixaDeTexto 3"/>
          <p:cNvSpPr txBox="1"/>
          <p:nvPr/>
        </p:nvSpPr>
        <p:spPr>
          <a:xfrm>
            <a:off x="721895" y="115746"/>
            <a:ext cx="10769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36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Security Thinking</a:t>
            </a:r>
          </a:p>
        </p:txBody>
      </p:sp>
    </p:spTree>
    <p:extLst>
      <p:ext uri="{BB962C8B-B14F-4D97-AF65-F5344CB8AC3E}">
        <p14:creationId xmlns:p14="http://schemas.microsoft.com/office/powerpoint/2010/main" val="2943998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ounded Rectangle 21">
            <a:extLst>
              <a:ext uri="{FF2B5EF4-FFF2-40B4-BE49-F238E27FC236}">
                <a16:creationId xmlns:a16="http://schemas.microsoft.com/office/drawing/2014/main" id="{DC2A8C90-7AFC-454E-A470-22CF52768EB1}"/>
              </a:ext>
            </a:extLst>
          </p:cNvPr>
          <p:cNvSpPr/>
          <p:nvPr/>
        </p:nvSpPr>
        <p:spPr>
          <a:xfrm>
            <a:off x="509287" y="823632"/>
            <a:ext cx="11162013" cy="5548139"/>
          </a:xfrm>
          <a:prstGeom prst="roundRect">
            <a:avLst>
              <a:gd name="adj" fmla="val 5416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aixaDeTexto 3"/>
          <p:cNvSpPr txBox="1"/>
          <p:nvPr/>
        </p:nvSpPr>
        <p:spPr>
          <a:xfrm>
            <a:off x="721895" y="115746"/>
            <a:ext cx="10769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36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As 5 </a:t>
            </a:r>
            <a:r>
              <a:rPr lang="pt-BR" sz="3600" dirty="0">
                <a:solidFill>
                  <a:srgbClr val="233D60"/>
                </a:solidFill>
                <a:latin typeface="Ubuntu" charset="0"/>
              </a:rPr>
              <a:t>Máximas</a:t>
            </a:r>
            <a:r>
              <a:rPr lang="pt-BR" sz="36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 do </a:t>
            </a:r>
            <a:r>
              <a:rPr lang="en-GB" sz="36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Security Thinking </a:t>
            </a:r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6FA18618-C4D0-D245-BE3A-7D2B68F48D34}"/>
              </a:ext>
            </a:extLst>
          </p:cNvPr>
          <p:cNvSpPr/>
          <p:nvPr/>
        </p:nvSpPr>
        <p:spPr>
          <a:xfrm rot="10800000">
            <a:off x="11924590" y="-1"/>
            <a:ext cx="267408" cy="283138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E35FA7D-A292-7E40-8A5C-31EAF9C3A94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0657" y="2426703"/>
            <a:ext cx="987055" cy="107297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92147C2-A6DF-8445-8C88-31F9413C706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14038" y="2457408"/>
            <a:ext cx="1344183" cy="134418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6739A7B-EBC6-1643-B716-848F539F9EA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7387" y="1284555"/>
            <a:ext cx="1175629" cy="88955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9F4A6A4-A958-8B4E-9589-16A741B55DF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03278" y="3718157"/>
            <a:ext cx="1401815" cy="88955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39F0759-ECAC-1F45-A9A3-B85B17BD252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07"/>
          <a:stretch/>
        </p:blipFill>
        <p:spPr>
          <a:xfrm>
            <a:off x="8698856" y="2692049"/>
            <a:ext cx="1331026" cy="8509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E5329E0-A9C0-2142-AD2F-4AAF1E588BF0}"/>
              </a:ext>
            </a:extLst>
          </p:cNvPr>
          <p:cNvSpPr txBox="1"/>
          <p:nvPr/>
        </p:nvSpPr>
        <p:spPr>
          <a:xfrm>
            <a:off x="7934313" y="3504998"/>
            <a:ext cx="2903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rgbClr val="E7AE34"/>
                </a:solidFill>
              </a:rPr>
              <a:t>E</a:t>
            </a:r>
            <a:r>
              <a:rPr lang="pt-BR" sz="3600" b="1" dirty="0">
                <a:solidFill>
                  <a:srgbClr val="00A3E1"/>
                </a:solidFill>
              </a:rPr>
              <a:t>quilíbrio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37739D6-45C7-8648-B83F-18C85A230A87}"/>
              </a:ext>
            </a:extLst>
          </p:cNvPr>
          <p:cNvGrpSpPr/>
          <p:nvPr/>
        </p:nvGrpSpPr>
        <p:grpSpPr>
          <a:xfrm>
            <a:off x="3236120" y="1436948"/>
            <a:ext cx="5128862" cy="913888"/>
            <a:chOff x="2050702" y="978017"/>
            <a:chExt cx="4434623" cy="913888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78B166D-328B-E942-B877-A20C43F3EC1D}"/>
                </a:ext>
              </a:extLst>
            </p:cNvPr>
            <p:cNvSpPr txBox="1"/>
            <p:nvPr/>
          </p:nvSpPr>
          <p:spPr>
            <a:xfrm>
              <a:off x="2050702" y="978017"/>
              <a:ext cx="4434623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3600" b="1" dirty="0">
                  <a:solidFill>
                    <a:srgbClr val="E7AE34"/>
                  </a:solidFill>
                </a:rPr>
                <a:t>S</a:t>
              </a:r>
              <a:r>
                <a:rPr lang="pt-BR" sz="3600" b="1" dirty="0">
                  <a:solidFill>
                    <a:srgbClr val="00A3E1"/>
                  </a:solidFill>
                </a:rPr>
                <a:t>implicidade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4744F3B-595B-E143-BC7D-2AC634878EE6}"/>
                </a:ext>
              </a:extLst>
            </p:cNvPr>
            <p:cNvSpPr txBox="1"/>
            <p:nvPr/>
          </p:nvSpPr>
          <p:spPr>
            <a:xfrm>
              <a:off x="2061115" y="1430240"/>
              <a:ext cx="40668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pt-BR" sz="2400" u="sng" dirty="0">
                <a:solidFill>
                  <a:srgbClr val="E7AE34"/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F247649-3AE8-3E44-B927-67D4D4851842}"/>
              </a:ext>
            </a:extLst>
          </p:cNvPr>
          <p:cNvGrpSpPr/>
          <p:nvPr/>
        </p:nvGrpSpPr>
        <p:grpSpPr>
          <a:xfrm>
            <a:off x="3248162" y="3861450"/>
            <a:ext cx="5116820" cy="913272"/>
            <a:chOff x="2061114" y="2536346"/>
            <a:chExt cx="4424211" cy="913272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ED03DE6-B007-FC49-A76F-4734E436F211}"/>
                </a:ext>
              </a:extLst>
            </p:cNvPr>
            <p:cNvSpPr txBox="1"/>
            <p:nvPr/>
          </p:nvSpPr>
          <p:spPr>
            <a:xfrm>
              <a:off x="2061114" y="2536346"/>
              <a:ext cx="4424211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3600" b="1" dirty="0">
                  <a:solidFill>
                    <a:srgbClr val="E7AE34"/>
                  </a:solidFill>
                </a:rPr>
                <a:t>D</a:t>
              </a:r>
              <a:r>
                <a:rPr lang="pt-BR" sz="3600" b="1" dirty="0">
                  <a:solidFill>
                    <a:srgbClr val="00A3E1"/>
                  </a:solidFill>
                </a:rPr>
                <a:t>esconfiança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DA56DCC-E328-B146-80D5-30F9FF597E3A}"/>
                </a:ext>
              </a:extLst>
            </p:cNvPr>
            <p:cNvSpPr txBox="1"/>
            <p:nvPr/>
          </p:nvSpPr>
          <p:spPr>
            <a:xfrm>
              <a:off x="2061114" y="2987953"/>
              <a:ext cx="40668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pt-BR" sz="2400" u="sng" dirty="0">
                <a:solidFill>
                  <a:srgbClr val="41509D"/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A7BB543-F01A-814A-BE29-82DB55DFBE8B}"/>
              </a:ext>
            </a:extLst>
          </p:cNvPr>
          <p:cNvGrpSpPr/>
          <p:nvPr/>
        </p:nvGrpSpPr>
        <p:grpSpPr>
          <a:xfrm>
            <a:off x="3248162" y="2675774"/>
            <a:ext cx="5116820" cy="913272"/>
            <a:chOff x="2061114" y="2536346"/>
            <a:chExt cx="4424211" cy="913272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766E19F-3FFC-B844-A533-402C357460AA}"/>
                </a:ext>
              </a:extLst>
            </p:cNvPr>
            <p:cNvSpPr txBox="1"/>
            <p:nvPr/>
          </p:nvSpPr>
          <p:spPr>
            <a:xfrm>
              <a:off x="2061114" y="2536346"/>
              <a:ext cx="4424211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3600" b="1" dirty="0">
                  <a:solidFill>
                    <a:srgbClr val="E7AE34"/>
                  </a:solidFill>
                </a:rPr>
                <a:t>E</a:t>
              </a:r>
              <a:r>
                <a:rPr lang="pt-BR" sz="3600" b="1" dirty="0">
                  <a:solidFill>
                    <a:srgbClr val="00A3E1"/>
                  </a:solidFill>
                </a:rPr>
                <a:t>ncapsulamento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ABF2B3B-3B50-1A48-8693-826AC7E616F1}"/>
                </a:ext>
              </a:extLst>
            </p:cNvPr>
            <p:cNvSpPr txBox="1"/>
            <p:nvPr/>
          </p:nvSpPr>
          <p:spPr>
            <a:xfrm>
              <a:off x="2061114" y="2987953"/>
              <a:ext cx="40668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pt-BR" sz="2400" u="sng" dirty="0">
                <a:solidFill>
                  <a:srgbClr val="41509D"/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7CA9248-85AB-E94C-84C8-077EC990C7E2}"/>
              </a:ext>
            </a:extLst>
          </p:cNvPr>
          <p:cNvGrpSpPr/>
          <p:nvPr/>
        </p:nvGrpSpPr>
        <p:grpSpPr>
          <a:xfrm>
            <a:off x="3236120" y="5121096"/>
            <a:ext cx="5116820" cy="913272"/>
            <a:chOff x="2061114" y="2536346"/>
            <a:chExt cx="4424211" cy="913272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2B852A8-BB21-184B-BEC1-6D59FFCC2462}"/>
                </a:ext>
              </a:extLst>
            </p:cNvPr>
            <p:cNvSpPr txBox="1"/>
            <p:nvPr/>
          </p:nvSpPr>
          <p:spPr>
            <a:xfrm>
              <a:off x="2061114" y="2536346"/>
              <a:ext cx="4424211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3600" b="1" dirty="0">
                  <a:solidFill>
                    <a:srgbClr val="E7AE34"/>
                  </a:solidFill>
                </a:rPr>
                <a:t>A</a:t>
              </a:r>
              <a:r>
                <a:rPr lang="pt-BR" sz="3600" b="1" dirty="0">
                  <a:solidFill>
                    <a:srgbClr val="00A3E1"/>
                  </a:solidFill>
                </a:rPr>
                <a:t>bertura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18CE679-2C58-1343-8F18-F80C59B3F00B}"/>
                </a:ext>
              </a:extLst>
            </p:cNvPr>
            <p:cNvSpPr txBox="1"/>
            <p:nvPr/>
          </p:nvSpPr>
          <p:spPr>
            <a:xfrm>
              <a:off x="2061114" y="2987953"/>
              <a:ext cx="40668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pt-BR" sz="2400" u="sng" dirty="0">
                <a:solidFill>
                  <a:srgbClr val="41509D"/>
                </a:solidFill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96CC03C9-C9CE-3240-9FE7-307065F63629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5749" y="5118437"/>
            <a:ext cx="1256870" cy="886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900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3"/>
          <p:cNvSpPr txBox="1"/>
          <p:nvPr/>
        </p:nvSpPr>
        <p:spPr>
          <a:xfrm>
            <a:off x="721895" y="115746"/>
            <a:ext cx="10769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36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Os 4 Caminhos de Testes Seguros</a:t>
            </a:r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6FA18618-C4D0-D245-BE3A-7D2B68F48D34}"/>
              </a:ext>
            </a:extLst>
          </p:cNvPr>
          <p:cNvSpPr/>
          <p:nvPr/>
        </p:nvSpPr>
        <p:spPr>
          <a:xfrm rot="10800000">
            <a:off x="11924590" y="-1"/>
            <a:ext cx="267408" cy="283138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DD23B3A-5929-E34E-9339-C00CFE341C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08" y="1914933"/>
            <a:ext cx="2128625" cy="2134553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15C2C32-9467-0B4C-86E1-A22B5B711EF8}"/>
              </a:ext>
            </a:extLst>
          </p:cNvPr>
          <p:cNvSpPr txBox="1">
            <a:spLocks/>
          </p:cNvSpPr>
          <p:nvPr/>
        </p:nvSpPr>
        <p:spPr>
          <a:xfrm>
            <a:off x="0" y="1256833"/>
            <a:ext cx="3317534" cy="571637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pt-BR"/>
            </a:defPPr>
            <a:lvl1pPr indent="0" algn="ctr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solidFill>
                  <a:srgbClr val="41509D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pt-BR" dirty="0"/>
              <a:t>1. FELIZ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ECCB34C-DDFE-5C4E-8890-4B567460CD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0143" y="1914933"/>
            <a:ext cx="2152590" cy="2134800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8792734-EC3B-3843-A4F6-EFAC8DDC3C99}"/>
              </a:ext>
            </a:extLst>
          </p:cNvPr>
          <p:cNvSpPr txBox="1">
            <a:spLocks/>
          </p:cNvSpPr>
          <p:nvPr/>
        </p:nvSpPr>
        <p:spPr>
          <a:xfrm>
            <a:off x="3067753" y="4415686"/>
            <a:ext cx="3047996" cy="930724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pt-BR"/>
            </a:defPPr>
            <a:lvl1pPr indent="0" algn="ctr">
              <a:lnSpc>
                <a:spcPct val="14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solidFill>
                  <a:srgbClr val="00A3E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pt-BR"/>
              <a:t>Condições </a:t>
            </a:r>
            <a:br>
              <a:rPr lang="pt-BR" dirty="0"/>
            </a:br>
            <a:r>
              <a:rPr lang="pt-BR" dirty="0"/>
              <a:t>de Erro</a:t>
            </a:r>
          </a:p>
          <a:p>
            <a:endParaRPr lang="pt-BR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E395B60-3760-9C48-819E-31B18CC73575}"/>
              </a:ext>
            </a:extLst>
          </p:cNvPr>
          <p:cNvSpPr txBox="1">
            <a:spLocks/>
          </p:cNvSpPr>
          <p:nvPr/>
        </p:nvSpPr>
        <p:spPr>
          <a:xfrm>
            <a:off x="9149204" y="4415685"/>
            <a:ext cx="3042794" cy="955298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pt-BR"/>
            </a:defPPr>
            <a:lvl1pPr indent="0" algn="ctr">
              <a:lnSpc>
                <a:spcPct val="14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solidFill>
                  <a:srgbClr val="00A3E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pt-BR" dirty="0"/>
              <a:t>Condições Maliciosas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568410-59A9-464F-A01F-650FB3F0544F}"/>
              </a:ext>
            </a:extLst>
          </p:cNvPr>
          <p:cNvSpPr txBox="1">
            <a:spLocks/>
          </p:cNvSpPr>
          <p:nvPr/>
        </p:nvSpPr>
        <p:spPr>
          <a:xfrm>
            <a:off x="0" y="4440259"/>
            <a:ext cx="3047996" cy="930723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pt-BR"/>
            </a:defPPr>
            <a:lvl1pPr indent="0" algn="ctr">
              <a:lnSpc>
                <a:spcPct val="14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solidFill>
                  <a:srgbClr val="00A3E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pt-BR" dirty="0"/>
              <a:t>Condições </a:t>
            </a:r>
            <a:br>
              <a:rPr lang="pt-BR" dirty="0"/>
            </a:br>
            <a:r>
              <a:rPr lang="pt-BR" dirty="0"/>
              <a:t>Normais</a:t>
            </a:r>
          </a:p>
          <a:p>
            <a:endParaRPr lang="pt-BR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D17121-AADF-3847-BC65-578E6DF735C9}"/>
              </a:ext>
            </a:extLst>
          </p:cNvPr>
          <p:cNvSpPr txBox="1">
            <a:spLocks/>
          </p:cNvSpPr>
          <p:nvPr/>
        </p:nvSpPr>
        <p:spPr>
          <a:xfrm>
            <a:off x="3042440" y="1252072"/>
            <a:ext cx="3047996" cy="48993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pt-BR" b="1" dirty="0">
                <a:solidFill>
                  <a:srgbClr val="41509D"/>
                </a:solidFill>
              </a:rPr>
              <a:t>2. INFELIZ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C7F279-DB58-7446-B5E1-547EFE6B2F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5322" y="1782859"/>
            <a:ext cx="1915759" cy="221049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C6E8CC48-C297-E240-ACE6-9982FB9D721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4113" y="1914933"/>
            <a:ext cx="2152590" cy="2208558"/>
          </a:xfrm>
          <a:prstGeom prst="rect">
            <a:avLst/>
          </a:prstGeom>
        </p:spPr>
      </p:pic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5E0B17A4-DD0C-EA4C-8EF5-A611CEEF0772}"/>
              </a:ext>
            </a:extLst>
          </p:cNvPr>
          <p:cNvSpPr txBox="1">
            <a:spLocks/>
          </p:cNvSpPr>
          <p:nvPr/>
        </p:nvSpPr>
        <p:spPr>
          <a:xfrm>
            <a:off x="6102273" y="4415685"/>
            <a:ext cx="3056270" cy="955297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pt-BR"/>
            </a:defPPr>
            <a:lvl1pPr indent="0" algn="ctr">
              <a:lnSpc>
                <a:spcPct val="14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solidFill>
                  <a:srgbClr val="00A3E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pt-BR" dirty="0"/>
              <a:t>Condições </a:t>
            </a:r>
            <a:br>
              <a:rPr lang="pt-BR" dirty="0"/>
            </a:br>
            <a:r>
              <a:rPr lang="pt-BR" dirty="0"/>
              <a:t>Excepcionais</a:t>
            </a:r>
          </a:p>
        </p:txBody>
      </p:sp>
      <p:sp useBgFill="1">
        <p:nvSpPr>
          <p:cNvPr id="39" name="Content Placeholder 2">
            <a:extLst>
              <a:ext uri="{FF2B5EF4-FFF2-40B4-BE49-F238E27FC236}">
                <a16:creationId xmlns:a16="http://schemas.microsoft.com/office/drawing/2014/main" id="{CAE69435-012A-674C-BFCA-A0B70715C7E0}"/>
              </a:ext>
            </a:extLst>
          </p:cNvPr>
          <p:cNvSpPr txBox="1">
            <a:spLocks/>
          </p:cNvSpPr>
          <p:nvPr/>
        </p:nvSpPr>
        <p:spPr>
          <a:xfrm>
            <a:off x="6084770" y="1222620"/>
            <a:ext cx="3056270" cy="48993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pt-BR" b="1" dirty="0">
                <a:solidFill>
                  <a:srgbClr val="FFC000"/>
                </a:solidFill>
              </a:rPr>
              <a:t>3.FALHA</a:t>
            </a:r>
          </a:p>
        </p:txBody>
      </p:sp>
      <p:sp useBgFill="1">
        <p:nvSpPr>
          <p:cNvPr id="40" name="Content Placeholder 2">
            <a:extLst>
              <a:ext uri="{FF2B5EF4-FFF2-40B4-BE49-F238E27FC236}">
                <a16:creationId xmlns:a16="http://schemas.microsoft.com/office/drawing/2014/main" id="{30FB4969-16C4-0D49-9BB6-1A57E3DDA6FB}"/>
              </a:ext>
            </a:extLst>
          </p:cNvPr>
          <p:cNvSpPr txBox="1">
            <a:spLocks/>
          </p:cNvSpPr>
          <p:nvPr/>
        </p:nvSpPr>
        <p:spPr>
          <a:xfrm>
            <a:off x="9149204" y="1222619"/>
            <a:ext cx="3042794" cy="48993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pt-BR" b="1" dirty="0">
                <a:solidFill>
                  <a:srgbClr val="C00000"/>
                </a:solidFill>
              </a:rPr>
              <a:t>4. HACKED</a:t>
            </a:r>
          </a:p>
        </p:txBody>
      </p:sp>
    </p:spTree>
    <p:extLst>
      <p:ext uri="{BB962C8B-B14F-4D97-AF65-F5344CB8AC3E}">
        <p14:creationId xmlns:p14="http://schemas.microsoft.com/office/powerpoint/2010/main" val="674643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9" grpId="0"/>
      <p:bldP spid="20" grpId="0"/>
      <p:bldP spid="36" grpId="0"/>
      <p:bldP spid="39" grpId="0" animBg="1"/>
      <p:bldP spid="4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055077" y="1300784"/>
            <a:ext cx="10081846" cy="2518156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000" b="1" dirty="0">
                <a:solidFill>
                  <a:srgbClr val="00A3E1"/>
                </a:solidFill>
                <a:latin typeface="Ubuntu" charset="0"/>
                <a:ea typeface="Ubuntu" charset="0"/>
                <a:cs typeface="Ubuntu" charset="0"/>
              </a:rPr>
              <a:t>Chega de </a:t>
            </a:r>
            <a:r>
              <a:rPr lang="pt-BR" sz="4000" b="1" dirty="0" err="1">
                <a:solidFill>
                  <a:srgbClr val="00A3E1"/>
                </a:solidFill>
                <a:latin typeface="Ubuntu" charset="0"/>
                <a:ea typeface="Ubuntu" charset="0"/>
                <a:cs typeface="Ubuntu" charset="0"/>
              </a:rPr>
              <a:t>blah-blah-blah</a:t>
            </a:r>
            <a:r>
              <a:rPr lang="pt-BR" sz="4000" b="1" dirty="0">
                <a:solidFill>
                  <a:srgbClr val="00A3E1"/>
                </a:solidFill>
                <a:latin typeface="Ubuntu" charset="0"/>
                <a:ea typeface="Ubuntu" charset="0"/>
                <a:cs typeface="Ubuntu" charset="0"/>
              </a:rPr>
              <a:t>!</a:t>
            </a:r>
            <a:endParaRPr lang="pt-BR" sz="5400" b="1" dirty="0">
              <a:solidFill>
                <a:srgbClr val="00A3E1"/>
              </a:solidFill>
              <a:latin typeface="Ubuntu" charset="0"/>
              <a:ea typeface="Ubuntu" charset="0"/>
              <a:cs typeface="Ubuntu" charset="0"/>
            </a:endParaRPr>
          </a:p>
          <a:p>
            <a:pPr algn="ctr"/>
            <a:br>
              <a:rPr lang="pt-BR" sz="2800" b="1" dirty="0">
                <a:solidFill>
                  <a:srgbClr val="00A3E1"/>
                </a:solidFill>
                <a:latin typeface="Ubuntu" charset="0"/>
                <a:ea typeface="Ubuntu" charset="0"/>
                <a:cs typeface="Ubuntu" charset="0"/>
              </a:rPr>
            </a:br>
            <a:endParaRPr lang="pt-BR" sz="6600" b="1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132A146-DECF-154D-80F2-F6B273A40D06}"/>
              </a:ext>
            </a:extLst>
          </p:cNvPr>
          <p:cNvSpPr txBox="1">
            <a:spLocks/>
          </p:cNvSpPr>
          <p:nvPr/>
        </p:nvSpPr>
        <p:spPr>
          <a:xfrm>
            <a:off x="1221992" y="3992180"/>
            <a:ext cx="10081846" cy="115443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6600" b="1" dirty="0">
              <a:solidFill>
                <a:srgbClr val="FF000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1828A3B-ABFC-FD45-93C2-28B0E3E1D30D}"/>
              </a:ext>
            </a:extLst>
          </p:cNvPr>
          <p:cNvSpPr txBox="1">
            <a:spLocks/>
          </p:cNvSpPr>
          <p:nvPr/>
        </p:nvSpPr>
        <p:spPr>
          <a:xfrm>
            <a:off x="1055077" y="3992180"/>
            <a:ext cx="10081846" cy="115443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i="1" dirty="0">
                <a:solidFill>
                  <a:srgbClr val="41509D"/>
                </a:solidFill>
                <a:latin typeface="Ubuntu" charset="0"/>
                <a:ea typeface="Ubuntu" charset="0"/>
                <a:cs typeface="Ubuntu" charset="0"/>
              </a:rPr>
              <a:t>Sistema</a:t>
            </a:r>
            <a:r>
              <a:rPr lang="en-US" sz="6600" b="1" i="1" dirty="0">
                <a:solidFill>
                  <a:srgbClr val="FF0000"/>
                </a:solidFill>
                <a:latin typeface="Ubuntu" charset="0"/>
                <a:ea typeface="Ubuntu" charset="0"/>
                <a:cs typeface="Ubuntu" charset="0"/>
              </a:rPr>
              <a:t> ‘Real’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5804033-6D60-074D-9CEB-1BCDC1CCC999}"/>
              </a:ext>
            </a:extLst>
          </p:cNvPr>
          <p:cNvSpPr txBox="1">
            <a:spLocks/>
          </p:cNvSpPr>
          <p:nvPr/>
        </p:nvSpPr>
        <p:spPr>
          <a:xfrm>
            <a:off x="9461499" y="381964"/>
            <a:ext cx="2350463" cy="608828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700" b="1" dirty="0">
                <a:solidFill>
                  <a:srgbClr val="E7AE34"/>
                </a:solidFill>
                <a:latin typeface="Ubuntu" charset="0"/>
                <a:ea typeface="Ubuntu" charset="0"/>
                <a:cs typeface="Ubuntu" charset="0"/>
              </a:rPr>
              <a:t>!</a:t>
            </a:r>
            <a:endParaRPr lang="en-US" sz="6600" b="1" dirty="0">
              <a:solidFill>
                <a:srgbClr val="E7AE34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sp useBgFill="1">
        <p:nvSpPr>
          <p:cNvPr id="10" name="Title 1">
            <a:extLst>
              <a:ext uri="{FF2B5EF4-FFF2-40B4-BE49-F238E27FC236}">
                <a16:creationId xmlns:a16="http://schemas.microsoft.com/office/drawing/2014/main" id="{748CC746-CA0E-3A4E-AC11-5A0C06754B75}"/>
              </a:ext>
            </a:extLst>
          </p:cNvPr>
          <p:cNvSpPr txBox="1">
            <a:spLocks/>
          </p:cNvSpPr>
          <p:nvPr/>
        </p:nvSpPr>
        <p:spPr>
          <a:xfrm>
            <a:off x="2280139" y="2451239"/>
            <a:ext cx="7631722" cy="1454321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8000" b="1" dirty="0">
                <a:solidFill>
                  <a:srgbClr val="00A3E1"/>
                </a:solidFill>
                <a:latin typeface="Ubuntu" charset="0"/>
                <a:ea typeface="Ubuntu" charset="0"/>
                <a:cs typeface="Ubuntu" charset="0"/>
              </a:rPr>
              <a:t>Vamos ver um </a:t>
            </a:r>
            <a:endParaRPr lang="pt-BR" sz="6600" b="1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6CA09786-0749-4E46-BCC7-1DD28B35E2E7}"/>
              </a:ext>
            </a:extLst>
          </p:cNvPr>
          <p:cNvSpPr/>
          <p:nvPr/>
        </p:nvSpPr>
        <p:spPr>
          <a:xfrm rot="10800000">
            <a:off x="11924590" y="-1"/>
            <a:ext cx="267408" cy="283138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5898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3"/>
          <p:cNvSpPr txBox="1"/>
          <p:nvPr/>
        </p:nvSpPr>
        <p:spPr>
          <a:xfrm>
            <a:off x="721895" y="115746"/>
            <a:ext cx="10769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O Produto </a:t>
            </a:r>
            <a:r>
              <a:rPr lang="en-GB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BaaS</a:t>
            </a:r>
            <a:endParaRPr lang="en-GB" sz="3600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2248388" y="1999151"/>
            <a:ext cx="2462508" cy="11792"/>
          </a:xfrm>
          <a:prstGeom prst="line">
            <a:avLst/>
          </a:prstGeom>
          <a:ln w="28575" cap="sq" cmpd="sng">
            <a:prstDash val="lgDashDot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>
            <a:off x="6794339" y="2010943"/>
            <a:ext cx="3040749" cy="0"/>
          </a:xfrm>
          <a:prstGeom prst="line">
            <a:avLst/>
          </a:prstGeom>
          <a:ln w="28575" cap="sq" cmpd="sng">
            <a:prstDash val="lgDashDot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842728" y="2191218"/>
            <a:ext cx="1909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Tavern Gateway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479666" y="3013589"/>
            <a:ext cx="2210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dirty="0"/>
              <a:t>Brewery Server</a:t>
            </a:r>
          </a:p>
        </p:txBody>
      </p:sp>
      <p:pic>
        <p:nvPicPr>
          <p:cNvPr id="56" name="Imagem 15"/>
          <p:cNvPicPr>
            <a:picLocks noChangeAspect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4894" y="1013660"/>
            <a:ext cx="1277419" cy="1994567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hq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2727" y="1521695"/>
            <a:ext cx="1909823" cy="954912"/>
          </a:xfrm>
          <a:prstGeom prst="rect">
            <a:avLst/>
          </a:prstGeom>
        </p:spPr>
      </p:pic>
      <p:cxnSp>
        <p:nvCxnSpPr>
          <p:cNvPr id="64" name="Straight Connector 63"/>
          <p:cNvCxnSpPr>
            <a:cxnSpLocks/>
            <a:stCxn id="37" idx="2"/>
          </p:cNvCxnSpPr>
          <p:nvPr/>
        </p:nvCxnSpPr>
        <p:spPr>
          <a:xfrm flipH="1">
            <a:off x="10567509" y="3382921"/>
            <a:ext cx="17539" cy="801111"/>
          </a:xfrm>
          <a:prstGeom prst="line">
            <a:avLst/>
          </a:prstGeom>
          <a:ln w="28575" cap="sq" cmpd="sng">
            <a:prstDash val="lgDashDot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9653286" y="5388212"/>
            <a:ext cx="1863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dirty="0"/>
              <a:t>Tavern Admin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B3EC1C7-9DCC-5D45-A7BB-654430B855D1}"/>
              </a:ext>
            </a:extLst>
          </p:cNvPr>
          <p:cNvGrpSpPr/>
          <p:nvPr/>
        </p:nvGrpSpPr>
        <p:grpSpPr>
          <a:xfrm>
            <a:off x="1197432" y="632296"/>
            <a:ext cx="2516243" cy="2867863"/>
            <a:chOff x="1197432" y="632296"/>
            <a:chExt cx="2516243" cy="2867863"/>
          </a:xfrm>
        </p:grpSpPr>
        <p:sp>
          <p:nvSpPr>
            <p:cNvPr id="36" name="TextBox 35"/>
            <p:cNvSpPr txBox="1"/>
            <p:nvPr/>
          </p:nvSpPr>
          <p:spPr>
            <a:xfrm>
              <a:off x="1471565" y="789742"/>
              <a:ext cx="22421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pt-BR"/>
              </a:defPPr>
              <a:lvl1pPr algn="ctr">
                <a:defRPr>
                  <a:solidFill>
                    <a:srgbClr val="233D60"/>
                  </a:solidFill>
                  <a:latin typeface="Ubuntu" charset="0"/>
                  <a:ea typeface="Ubuntu" charset="0"/>
                  <a:cs typeface="Ubuntu" charset="0"/>
                </a:defRPr>
              </a:lvl1pPr>
            </a:lstStyle>
            <a:p>
              <a:r>
                <a:rPr lang="en-GB" dirty="0"/>
                <a:t>Smart Tap</a:t>
              </a:r>
            </a:p>
          </p:txBody>
        </p:sp>
        <p:cxnSp>
          <p:nvCxnSpPr>
            <p:cNvPr id="80" name="Straight Connector 79"/>
            <p:cNvCxnSpPr>
              <a:cxnSpLocks/>
            </p:cNvCxnSpPr>
            <p:nvPr/>
          </p:nvCxnSpPr>
          <p:spPr>
            <a:xfrm>
              <a:off x="1394292" y="2143222"/>
              <a:ext cx="251438" cy="0"/>
            </a:xfrm>
            <a:prstGeom prst="line">
              <a:avLst/>
            </a:prstGeom>
            <a:ln w="28575" cap="sq" cmpd="sng">
              <a:prstDash val="lgDashDotDot"/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cxnSpLocks/>
              <a:endCxn id="70" idx="0"/>
            </p:cNvCxnSpPr>
            <p:nvPr/>
          </p:nvCxnSpPr>
          <p:spPr>
            <a:xfrm>
              <a:off x="1377642" y="2150059"/>
              <a:ext cx="1072" cy="999091"/>
            </a:xfrm>
            <a:prstGeom prst="line">
              <a:avLst/>
            </a:prstGeom>
            <a:ln w="28575" cap="sq" cmpd="sng">
              <a:prstDash val="lgDashDotDot"/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9" name="Group 68"/>
            <p:cNvGrpSpPr/>
            <p:nvPr/>
          </p:nvGrpSpPr>
          <p:grpSpPr>
            <a:xfrm>
              <a:off x="1197432" y="3149150"/>
              <a:ext cx="362563" cy="351009"/>
              <a:chOff x="5600717" y="1775111"/>
              <a:chExt cx="1536171" cy="958915"/>
            </a:xfrm>
          </p:grpSpPr>
          <p:sp>
            <p:nvSpPr>
              <p:cNvPr id="70" name="AutoShape 36"/>
              <p:cNvSpPr>
                <a:spLocks noChangeArrowheads="1"/>
              </p:cNvSpPr>
              <p:nvPr/>
            </p:nvSpPr>
            <p:spPr bwMode="auto">
              <a:xfrm>
                <a:off x="5600717" y="1775111"/>
                <a:ext cx="1536171" cy="958915"/>
              </a:xfrm>
              <a:prstGeom prst="roundRect">
                <a:avLst>
                  <a:gd name="adj" fmla="val 9259"/>
                </a:avLst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 w="9525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square" anchor="ctr">
                <a:spAutoFit/>
              </a:bodyPr>
              <a:lstStyle/>
              <a:p>
                <a:endParaRPr lang="pt-BR"/>
              </a:p>
            </p:txBody>
          </p:sp>
          <p:sp>
            <p:nvSpPr>
              <p:cNvPr id="71" name="Elipse 31"/>
              <p:cNvSpPr>
                <a:spLocks noChangeArrowheads="1"/>
              </p:cNvSpPr>
              <p:nvPr/>
            </p:nvSpPr>
            <p:spPr bwMode="auto">
              <a:xfrm>
                <a:off x="5839755" y="1959479"/>
                <a:ext cx="1049016" cy="626584"/>
              </a:xfrm>
              <a:prstGeom prst="ellipse">
                <a:avLst/>
              </a:prstGeom>
              <a:noFill/>
              <a:ln w="95250" cmpd="tri" algn="ctr">
                <a:solidFill>
                  <a:schemeClr val="bg1">
                    <a:lumMod val="7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/>
              <a:p>
                <a:endParaRPr lang="pt-BR"/>
              </a:p>
            </p:txBody>
          </p:sp>
        </p:grp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30DC1E6-7BD8-3C46-9CDA-3BC1BDC1E7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45304" y="632296"/>
              <a:ext cx="1338131" cy="2372573"/>
            </a:xfrm>
            <a:prstGeom prst="rect">
              <a:avLst/>
            </a:prstGeom>
          </p:spPr>
        </p:pic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9B8E39DE-BF61-AE45-985E-0BDC4826045B}"/>
                </a:ext>
              </a:extLst>
            </p:cNvPr>
            <p:cNvGrpSpPr/>
            <p:nvPr/>
          </p:nvGrpSpPr>
          <p:grpSpPr>
            <a:xfrm>
              <a:off x="2306024" y="1198927"/>
              <a:ext cx="491754" cy="1585861"/>
              <a:chOff x="2581686" y="1351856"/>
              <a:chExt cx="491754" cy="1335204"/>
            </a:xfrm>
            <a:effectLst/>
          </p:grpSpPr>
          <p:sp>
            <p:nvSpPr>
              <p:cNvPr id="23" name="Rounded Rectangle 22">
                <a:extLst>
                  <a:ext uri="{FF2B5EF4-FFF2-40B4-BE49-F238E27FC236}">
                    <a16:creationId xmlns:a16="http://schemas.microsoft.com/office/drawing/2014/main" id="{1B6C9025-8A97-294F-9D37-7D552AAFB749}"/>
                  </a:ext>
                </a:extLst>
              </p:cNvPr>
              <p:cNvSpPr/>
              <p:nvPr/>
            </p:nvSpPr>
            <p:spPr>
              <a:xfrm>
                <a:off x="2602155" y="1351856"/>
                <a:ext cx="433026" cy="1335204"/>
              </a:xfrm>
              <a:prstGeom prst="roundRect">
                <a:avLst>
                  <a:gd name="adj" fmla="val 0"/>
                </a:avLst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65" name="Group 64"/>
              <p:cNvGrpSpPr/>
              <p:nvPr/>
            </p:nvGrpSpPr>
            <p:grpSpPr>
              <a:xfrm>
                <a:off x="2637362" y="2229153"/>
                <a:ext cx="362563" cy="351009"/>
                <a:chOff x="5600717" y="1775111"/>
                <a:chExt cx="1536171" cy="958915"/>
              </a:xfrm>
            </p:grpSpPr>
            <p:sp>
              <p:nvSpPr>
                <p:cNvPr id="66" name="AutoShape 36"/>
                <p:cNvSpPr>
                  <a:spLocks noChangeArrowheads="1"/>
                </p:cNvSpPr>
                <p:nvPr/>
              </p:nvSpPr>
              <p:spPr bwMode="auto">
                <a:xfrm>
                  <a:off x="5600717" y="1775111"/>
                  <a:ext cx="1536171" cy="958915"/>
                </a:xfrm>
                <a:prstGeom prst="roundRect">
                  <a:avLst>
                    <a:gd name="adj" fmla="val 9259"/>
                  </a:avLst>
                </a:prstGeom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 w="9525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square" anchor="ctr">
                  <a:spAutoFit/>
                </a:bodyPr>
                <a:lstStyle/>
                <a:p>
                  <a:endParaRPr lang="pt-BR"/>
                </a:p>
              </p:txBody>
            </p:sp>
            <p:sp>
              <p:nvSpPr>
                <p:cNvPr id="67" name="Elipse 31"/>
                <p:cNvSpPr>
                  <a:spLocks noChangeArrowheads="1"/>
                </p:cNvSpPr>
                <p:nvPr/>
              </p:nvSpPr>
              <p:spPr bwMode="auto">
                <a:xfrm>
                  <a:off x="5839755" y="1959479"/>
                  <a:ext cx="1049016" cy="626584"/>
                </a:xfrm>
                <a:prstGeom prst="ellipse">
                  <a:avLst/>
                </a:prstGeom>
                <a:noFill/>
                <a:ln w="95250" cmpd="tri" algn="ctr">
                  <a:solidFill>
                    <a:schemeClr val="bg1">
                      <a:lumMod val="75000"/>
                    </a:schemeClr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endParaRPr lang="pt-BR"/>
                </a:p>
              </p:txBody>
            </p:sp>
          </p:grpSp>
          <p:sp>
            <p:nvSpPr>
              <p:cNvPr id="58" name="AutoShape 36">
                <a:extLst>
                  <a:ext uri="{FF2B5EF4-FFF2-40B4-BE49-F238E27FC236}">
                    <a16:creationId xmlns:a16="http://schemas.microsoft.com/office/drawing/2014/main" id="{A498C6EA-4E33-D245-AD5C-4C5F88A167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1402" y="1484430"/>
                <a:ext cx="362563" cy="183808"/>
              </a:xfrm>
              <a:prstGeom prst="roundRect">
                <a:avLst>
                  <a:gd name="adj" fmla="val 9259"/>
                </a:avLst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 w="9525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square" anchor="ctr">
                <a:noAutofit/>
              </a:bodyPr>
              <a:lstStyle/>
              <a:p>
                <a:endParaRPr lang="pt-BR"/>
              </a:p>
            </p:txBody>
          </p:sp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D71E3BAA-7EE9-8F4B-B2A9-3876E25D4C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581686" y="1647998"/>
                <a:ext cx="491754" cy="452414"/>
              </a:xfrm>
              <a:prstGeom prst="rect">
                <a:avLst/>
              </a:prstGeom>
            </p:spPr>
          </p:pic>
        </p:grpSp>
      </p:grpSp>
      <p:pic>
        <p:nvPicPr>
          <p:cNvPr id="91" name="Picture 90">
            <a:extLst>
              <a:ext uri="{FF2B5EF4-FFF2-40B4-BE49-F238E27FC236}">
                <a16:creationId xmlns:a16="http://schemas.microsoft.com/office/drawing/2014/main" id="{60AD3A5B-A6C2-E44F-B934-229D3A20BC69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7879" y="4066489"/>
            <a:ext cx="1134337" cy="1440428"/>
          </a:xfrm>
          <a:prstGeom prst="rect">
            <a:avLst/>
          </a:prstGeom>
        </p:spPr>
      </p:pic>
      <p:sp>
        <p:nvSpPr>
          <p:cNvPr id="93" name="TextBox 92">
            <a:extLst>
              <a:ext uri="{FF2B5EF4-FFF2-40B4-BE49-F238E27FC236}">
                <a16:creationId xmlns:a16="http://schemas.microsoft.com/office/drawing/2014/main" id="{8689D423-DFD5-C847-AEA7-A960ED8EA5AD}"/>
              </a:ext>
            </a:extLst>
          </p:cNvPr>
          <p:cNvSpPr txBox="1"/>
          <p:nvPr/>
        </p:nvSpPr>
        <p:spPr>
          <a:xfrm>
            <a:off x="1787975" y="4633181"/>
            <a:ext cx="1507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dirty="0" err="1"/>
              <a:t>IoB</a:t>
            </a:r>
            <a:r>
              <a:rPr lang="en-GB" dirty="0"/>
              <a:t> Wallet</a:t>
            </a:r>
          </a:p>
        </p:txBody>
      </p:sp>
      <p:pic>
        <p:nvPicPr>
          <p:cNvPr id="97" name="Picture 8" descr="http://thefinanser.co.uk/.a/6a01053620481c970b017c31725341970b-150wi">
            <a:extLst>
              <a:ext uri="{FF2B5EF4-FFF2-40B4-BE49-F238E27FC236}">
                <a16:creationId xmlns:a16="http://schemas.microsoft.com/office/drawing/2014/main" id="{3340CF7F-668D-D848-957E-4C4665044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2351668" y="2778157"/>
            <a:ext cx="455082" cy="548052"/>
          </a:xfrm>
          <a:prstGeom prst="rect">
            <a:avLst/>
          </a:prstGeom>
          <a:effectLst/>
          <a:extLst/>
        </p:spPr>
      </p:pic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ABE62984-A0B4-8D42-9C6D-17BB5C0EC68C}"/>
              </a:ext>
            </a:extLst>
          </p:cNvPr>
          <p:cNvCxnSpPr>
            <a:cxnSpLocks/>
          </p:cNvCxnSpPr>
          <p:nvPr/>
        </p:nvCxnSpPr>
        <p:spPr>
          <a:xfrm flipH="1">
            <a:off x="2855596" y="2593493"/>
            <a:ext cx="7069298" cy="1471873"/>
          </a:xfrm>
          <a:prstGeom prst="line">
            <a:avLst/>
          </a:prstGeom>
          <a:ln w="28575" cap="sq" cmpd="sng">
            <a:prstDash val="lgDashDot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C55D082-16F1-2746-9D7B-7DB46F539079}"/>
              </a:ext>
            </a:extLst>
          </p:cNvPr>
          <p:cNvGrpSpPr/>
          <p:nvPr/>
        </p:nvGrpSpPr>
        <p:grpSpPr>
          <a:xfrm>
            <a:off x="2025452" y="3253937"/>
            <a:ext cx="3332817" cy="3283678"/>
            <a:chOff x="2025452" y="3253937"/>
            <a:chExt cx="3332817" cy="3283678"/>
          </a:xfrm>
        </p:grpSpPr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5A5B6C2C-982D-6341-BD4B-0E0DE5BDD71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25452" y="3253937"/>
              <a:ext cx="1134337" cy="1440428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827D3E7B-2CF5-7D40-B58F-94CEA4C852D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4524597" y="3874407"/>
              <a:ext cx="833672" cy="88945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920C2C29-810F-5541-A672-46680264047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92620" y="4172003"/>
              <a:ext cx="2365612" cy="2365612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03A84E7-F39A-B04E-AE12-9CAB85A58E38}"/>
              </a:ext>
            </a:extLst>
          </p:cNvPr>
          <p:cNvGrpSpPr/>
          <p:nvPr/>
        </p:nvGrpSpPr>
        <p:grpSpPr>
          <a:xfrm>
            <a:off x="184662" y="1736053"/>
            <a:ext cx="2310902" cy="2394821"/>
            <a:chOff x="184662" y="1736053"/>
            <a:chExt cx="2310902" cy="2394821"/>
          </a:xfrm>
        </p:grpSpPr>
        <p:sp>
          <p:nvSpPr>
            <p:cNvPr id="39" name="TextBox 38"/>
            <p:cNvSpPr txBox="1"/>
            <p:nvPr/>
          </p:nvSpPr>
          <p:spPr>
            <a:xfrm>
              <a:off x="184662" y="3761542"/>
              <a:ext cx="12224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pt-BR"/>
              </a:defPPr>
              <a:lvl1pPr algn="ctr">
                <a:defRPr>
                  <a:solidFill>
                    <a:srgbClr val="233D60"/>
                  </a:solidFill>
                  <a:latin typeface="Ubuntu" charset="0"/>
                  <a:ea typeface="Ubuntu" charset="0"/>
                  <a:cs typeface="Ubuntu" charset="0"/>
                </a:defRPr>
              </a:lvl1pPr>
            </a:lstStyle>
            <a:p>
              <a:r>
                <a:rPr lang="en-GB" dirty="0"/>
                <a:t>Keg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6155F03-70EF-B54A-956B-D1C0FAC5DF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4662" y="2522128"/>
              <a:ext cx="1222473" cy="133360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2CE7DC6-2DC4-9847-9A03-56CB75DF7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5897" y="3193604"/>
              <a:ext cx="231765" cy="231765"/>
            </a:xfrm>
            <a:prstGeom prst="rect">
              <a:avLst/>
            </a:prstGeom>
          </p:spPr>
        </p:pic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BFA04AE-4272-064A-AECC-E9A91A391479}"/>
                </a:ext>
              </a:extLst>
            </p:cNvPr>
            <p:cNvCxnSpPr/>
            <p:nvPr/>
          </p:nvCxnSpPr>
          <p:spPr>
            <a:xfrm flipV="1">
              <a:off x="795898" y="2072239"/>
              <a:ext cx="0" cy="614821"/>
            </a:xfrm>
            <a:prstGeom prst="line">
              <a:avLst/>
            </a:prstGeom>
            <a:ln w="85725" cmpd="tri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Arc 17">
              <a:extLst>
                <a:ext uri="{FF2B5EF4-FFF2-40B4-BE49-F238E27FC236}">
                  <a16:creationId xmlns:a16="http://schemas.microsoft.com/office/drawing/2014/main" id="{0CC193C2-BEA6-DF42-8DCD-37C42DC3E780}"/>
                </a:ext>
              </a:extLst>
            </p:cNvPr>
            <p:cNvSpPr/>
            <p:nvPr/>
          </p:nvSpPr>
          <p:spPr>
            <a:xfrm flipH="1">
              <a:off x="795897" y="1736053"/>
              <a:ext cx="1699667" cy="712924"/>
            </a:xfrm>
            <a:prstGeom prst="arc">
              <a:avLst>
                <a:gd name="adj1" fmla="val 16573235"/>
                <a:gd name="adj2" fmla="val 0"/>
              </a:avLst>
            </a:prstGeom>
            <a:ln w="85725" cmpd="tri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02641AFB-9A37-0847-BF5C-EF8E863E28C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1558" y="3297219"/>
              <a:ext cx="410919" cy="16097"/>
            </a:xfrm>
            <a:prstGeom prst="line">
              <a:avLst/>
            </a:prstGeom>
            <a:ln w="28575" cap="sq" cmpd="sng">
              <a:prstDash val="lgDashDotDot"/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1" name="TextBox 100">
            <a:extLst>
              <a:ext uri="{FF2B5EF4-FFF2-40B4-BE49-F238E27FC236}">
                <a16:creationId xmlns:a16="http://schemas.microsoft.com/office/drawing/2014/main" id="{E5A8CDBF-6672-C240-8F98-79E01DEAC56E}"/>
              </a:ext>
            </a:extLst>
          </p:cNvPr>
          <p:cNvSpPr txBox="1"/>
          <p:nvPr/>
        </p:nvSpPr>
        <p:spPr>
          <a:xfrm>
            <a:off x="911779" y="3456645"/>
            <a:ext cx="10167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sz="1400" dirty="0"/>
              <a:t>RFID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EBCA712B-5782-7447-8DC3-D22A34DC98DC}"/>
              </a:ext>
            </a:extLst>
          </p:cNvPr>
          <p:cNvSpPr txBox="1"/>
          <p:nvPr/>
        </p:nvSpPr>
        <p:spPr>
          <a:xfrm>
            <a:off x="2475182" y="2601886"/>
            <a:ext cx="10167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sz="1400" dirty="0"/>
              <a:t>NFC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8645F85-401E-8743-AA0B-7ED7AA4F28F5}"/>
              </a:ext>
            </a:extLst>
          </p:cNvPr>
          <p:cNvSpPr/>
          <p:nvPr/>
        </p:nvSpPr>
        <p:spPr>
          <a:xfrm>
            <a:off x="4774374" y="4063357"/>
            <a:ext cx="491832" cy="67025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691432B0-05A3-BD42-B76D-79368E106377}"/>
              </a:ext>
            </a:extLst>
          </p:cNvPr>
          <p:cNvSpPr/>
          <p:nvPr/>
        </p:nvSpPr>
        <p:spPr>
          <a:xfrm>
            <a:off x="4782338" y="3923673"/>
            <a:ext cx="491832" cy="13968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3977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7" grpId="0"/>
      <p:bldP spid="84" grpId="0"/>
      <p:bldP spid="93" grpId="0"/>
      <p:bldP spid="101" grpId="0"/>
      <p:bldP spid="102" grpId="0"/>
      <p:bldP spid="14" grpId="0" animBg="1"/>
      <p:bldP spid="5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290E6E22-0EAC-A549-A7AB-04F33482F478}"/>
              </a:ext>
            </a:extLst>
          </p:cNvPr>
          <p:cNvSpPr/>
          <p:nvPr/>
        </p:nvSpPr>
        <p:spPr>
          <a:xfrm>
            <a:off x="997845" y="4693578"/>
            <a:ext cx="3433836" cy="187093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FE68A185-14D1-4E46-A1F5-72391DE870C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4784" y="1417766"/>
            <a:ext cx="1909823" cy="954912"/>
          </a:xfrm>
          <a:prstGeom prst="rect">
            <a:avLst/>
          </a:prstGeom>
        </p:spPr>
      </p:pic>
      <p:sp>
        <p:nvSpPr>
          <p:cNvPr id="2" name="CaixaDeTexto 3"/>
          <p:cNvSpPr txBox="1"/>
          <p:nvPr/>
        </p:nvSpPr>
        <p:spPr>
          <a:xfrm>
            <a:off x="721895" y="115746"/>
            <a:ext cx="10769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Arquitetura do Produto </a:t>
            </a:r>
            <a:r>
              <a:rPr lang="pt-BR" sz="4000" dirty="0" err="1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BaaS</a:t>
            </a:r>
            <a:endParaRPr lang="pt-BR" sz="3600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2248388" y="1999151"/>
            <a:ext cx="2462508" cy="11792"/>
          </a:xfrm>
          <a:prstGeom prst="line">
            <a:avLst/>
          </a:prstGeom>
          <a:ln w="28575" cap="sq" cmpd="sng">
            <a:prstDash val="lgDashDot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>
            <a:off x="6794339" y="2010943"/>
            <a:ext cx="3040749" cy="0"/>
          </a:xfrm>
          <a:prstGeom prst="line">
            <a:avLst/>
          </a:prstGeom>
          <a:ln w="28575" cap="sq" cmpd="sng">
            <a:prstDash val="lgDashDot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842728" y="2191218"/>
            <a:ext cx="1909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Tavern Gateway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645730" y="805585"/>
            <a:ext cx="2242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dirty="0"/>
              <a:t>Smart Tap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479666" y="3013589"/>
            <a:ext cx="2210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dirty="0"/>
              <a:t>Brewery Server</a:t>
            </a:r>
          </a:p>
        </p:txBody>
      </p:sp>
      <p:pic>
        <p:nvPicPr>
          <p:cNvPr id="56" name="Imagem 15"/>
          <p:cNvPicPr>
            <a:picLocks noChangeAspect="1"/>
          </p:cNvPicPr>
          <p:nvPr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4894" y="1013660"/>
            <a:ext cx="1277419" cy="1994567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hq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2727" y="1521695"/>
            <a:ext cx="1909823" cy="954912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84662" y="3761542"/>
            <a:ext cx="1222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dirty="0"/>
              <a:t>Keg</a:t>
            </a:r>
          </a:p>
        </p:txBody>
      </p:sp>
      <p:cxnSp>
        <p:nvCxnSpPr>
          <p:cNvPr id="42" name="Straight Connector 41"/>
          <p:cNvCxnSpPr>
            <a:cxnSpLocks/>
            <a:endCxn id="70" idx="0"/>
          </p:cNvCxnSpPr>
          <p:nvPr/>
        </p:nvCxnSpPr>
        <p:spPr>
          <a:xfrm>
            <a:off x="1377642" y="2150059"/>
            <a:ext cx="1072" cy="999091"/>
          </a:xfrm>
          <a:prstGeom prst="line">
            <a:avLst/>
          </a:prstGeom>
          <a:ln w="28575" cap="sq" cmpd="sng">
            <a:prstDash val="lgDashDot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>
            <a:cxnSpLocks/>
            <a:stCxn id="37" idx="2"/>
          </p:cNvCxnSpPr>
          <p:nvPr/>
        </p:nvCxnSpPr>
        <p:spPr>
          <a:xfrm flipH="1">
            <a:off x="10567509" y="3382921"/>
            <a:ext cx="17539" cy="801111"/>
          </a:xfrm>
          <a:prstGeom prst="line">
            <a:avLst/>
          </a:prstGeom>
          <a:ln w="28575" cap="sq" cmpd="sng">
            <a:prstDash val="lgDashDot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Group 68"/>
          <p:cNvGrpSpPr/>
          <p:nvPr/>
        </p:nvGrpSpPr>
        <p:grpSpPr>
          <a:xfrm>
            <a:off x="1197432" y="3149150"/>
            <a:ext cx="362563" cy="351009"/>
            <a:chOff x="5600717" y="1775111"/>
            <a:chExt cx="1536171" cy="958915"/>
          </a:xfrm>
        </p:grpSpPr>
        <p:sp>
          <p:nvSpPr>
            <p:cNvPr id="70" name="AutoShape 36"/>
            <p:cNvSpPr>
              <a:spLocks noChangeArrowheads="1"/>
            </p:cNvSpPr>
            <p:nvPr/>
          </p:nvSpPr>
          <p:spPr bwMode="auto">
            <a:xfrm>
              <a:off x="5600717" y="1775111"/>
              <a:ext cx="1536171" cy="958915"/>
            </a:xfrm>
            <a:prstGeom prst="roundRect">
              <a:avLst>
                <a:gd name="adj" fmla="val 9259"/>
              </a:avLst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endParaRPr lang="pt-BR"/>
            </a:p>
          </p:txBody>
        </p:sp>
        <p:sp>
          <p:nvSpPr>
            <p:cNvPr id="71" name="Elipse 31"/>
            <p:cNvSpPr>
              <a:spLocks noChangeArrowheads="1"/>
            </p:cNvSpPr>
            <p:nvPr/>
          </p:nvSpPr>
          <p:spPr bwMode="auto">
            <a:xfrm>
              <a:off x="5839755" y="1959479"/>
              <a:ext cx="1049016" cy="626584"/>
            </a:xfrm>
            <a:prstGeom prst="ellipse">
              <a:avLst/>
            </a:prstGeom>
            <a:noFill/>
            <a:ln w="95250" cmpd="tri" algn="ctr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/>
            <a:p>
              <a:endParaRPr lang="pt-BR"/>
            </a:p>
          </p:txBody>
        </p:sp>
      </p:grpSp>
      <p:sp>
        <p:nvSpPr>
          <p:cNvPr id="78" name="TextBox 77"/>
          <p:cNvSpPr txBox="1"/>
          <p:nvPr/>
        </p:nvSpPr>
        <p:spPr>
          <a:xfrm>
            <a:off x="7527637" y="2039201"/>
            <a:ext cx="17180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sz="1400" dirty="0"/>
              <a:t>TCP/IP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316565" y="1999151"/>
            <a:ext cx="10167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sz="1400" dirty="0"/>
              <a:t>UDP</a:t>
            </a:r>
          </a:p>
        </p:txBody>
      </p:sp>
      <p:cxnSp>
        <p:nvCxnSpPr>
          <p:cNvPr id="80" name="Straight Connector 79"/>
          <p:cNvCxnSpPr>
            <a:cxnSpLocks/>
          </p:cNvCxnSpPr>
          <p:nvPr/>
        </p:nvCxnSpPr>
        <p:spPr>
          <a:xfrm>
            <a:off x="1394292" y="2143222"/>
            <a:ext cx="251438" cy="0"/>
          </a:xfrm>
          <a:prstGeom prst="line">
            <a:avLst/>
          </a:prstGeom>
          <a:ln w="28575" cap="sq" cmpd="sng">
            <a:prstDash val="lgDashDot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9653286" y="5388212"/>
            <a:ext cx="1863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dirty="0"/>
              <a:t>Tavern Admin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155F03-70EF-B54A-956B-D1C0FAC5DFCD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662" y="2522128"/>
            <a:ext cx="1222473" cy="13336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0DC1E6-7BD8-3C46-9CDA-3BC1BDC1E79B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5304" y="632296"/>
            <a:ext cx="1338131" cy="23725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2CE7DC6-2DC4-9847-9A03-56CB75DF73A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897" y="3193604"/>
            <a:ext cx="231765" cy="231765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BFA04AE-4272-064A-AECC-E9A91A391479}"/>
              </a:ext>
            </a:extLst>
          </p:cNvPr>
          <p:cNvCxnSpPr/>
          <p:nvPr/>
        </p:nvCxnSpPr>
        <p:spPr>
          <a:xfrm flipV="1">
            <a:off x="795898" y="2072239"/>
            <a:ext cx="0" cy="614821"/>
          </a:xfrm>
          <a:prstGeom prst="line">
            <a:avLst/>
          </a:prstGeom>
          <a:ln w="85725" cmpd="tri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Arc 17">
            <a:extLst>
              <a:ext uri="{FF2B5EF4-FFF2-40B4-BE49-F238E27FC236}">
                <a16:creationId xmlns:a16="http://schemas.microsoft.com/office/drawing/2014/main" id="{0CC193C2-BEA6-DF42-8DCD-37C42DC3E780}"/>
              </a:ext>
            </a:extLst>
          </p:cNvPr>
          <p:cNvSpPr/>
          <p:nvPr/>
        </p:nvSpPr>
        <p:spPr>
          <a:xfrm flipH="1">
            <a:off x="795897" y="1736053"/>
            <a:ext cx="1699667" cy="712924"/>
          </a:xfrm>
          <a:prstGeom prst="arc">
            <a:avLst>
              <a:gd name="adj1" fmla="val 16573235"/>
              <a:gd name="adj2" fmla="val 0"/>
            </a:avLst>
          </a:prstGeom>
          <a:ln w="85725" cmpd="tri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B8E39DE-BF61-AE45-985E-0BDC4826045B}"/>
              </a:ext>
            </a:extLst>
          </p:cNvPr>
          <p:cNvGrpSpPr/>
          <p:nvPr/>
        </p:nvGrpSpPr>
        <p:grpSpPr>
          <a:xfrm>
            <a:off x="2306024" y="1198927"/>
            <a:ext cx="491754" cy="1585861"/>
            <a:chOff x="2581686" y="1351856"/>
            <a:chExt cx="491754" cy="1335204"/>
          </a:xfrm>
          <a:effectLst/>
        </p:grpSpPr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1B6C9025-8A97-294F-9D37-7D552AAFB749}"/>
                </a:ext>
              </a:extLst>
            </p:cNvPr>
            <p:cNvSpPr/>
            <p:nvPr/>
          </p:nvSpPr>
          <p:spPr>
            <a:xfrm>
              <a:off x="2602155" y="1351856"/>
              <a:ext cx="433026" cy="1335204"/>
            </a:xfrm>
            <a:prstGeom prst="roundRect">
              <a:avLst>
                <a:gd name="adj" fmla="val 0"/>
              </a:avLst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2637362" y="2229153"/>
              <a:ext cx="362563" cy="351009"/>
              <a:chOff x="5600717" y="1775111"/>
              <a:chExt cx="1536171" cy="958915"/>
            </a:xfrm>
          </p:grpSpPr>
          <p:sp>
            <p:nvSpPr>
              <p:cNvPr id="66" name="AutoShape 36"/>
              <p:cNvSpPr>
                <a:spLocks noChangeArrowheads="1"/>
              </p:cNvSpPr>
              <p:nvPr/>
            </p:nvSpPr>
            <p:spPr bwMode="auto">
              <a:xfrm>
                <a:off x="5600717" y="1775111"/>
                <a:ext cx="1536171" cy="958915"/>
              </a:xfrm>
              <a:prstGeom prst="roundRect">
                <a:avLst>
                  <a:gd name="adj" fmla="val 9259"/>
                </a:avLst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 w="9525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square" anchor="ctr">
                <a:spAutoFit/>
              </a:bodyPr>
              <a:lstStyle/>
              <a:p>
                <a:endParaRPr lang="pt-BR"/>
              </a:p>
            </p:txBody>
          </p:sp>
          <p:sp>
            <p:nvSpPr>
              <p:cNvPr id="67" name="Elipse 31"/>
              <p:cNvSpPr>
                <a:spLocks noChangeArrowheads="1"/>
              </p:cNvSpPr>
              <p:nvPr/>
            </p:nvSpPr>
            <p:spPr bwMode="auto">
              <a:xfrm>
                <a:off x="5839755" y="1959479"/>
                <a:ext cx="1049016" cy="626584"/>
              </a:xfrm>
              <a:prstGeom prst="ellipse">
                <a:avLst/>
              </a:prstGeom>
              <a:noFill/>
              <a:ln w="95250" cmpd="tri" algn="ctr">
                <a:solidFill>
                  <a:schemeClr val="bg1">
                    <a:lumMod val="7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/>
              <a:p>
                <a:endParaRPr lang="pt-BR"/>
              </a:p>
            </p:txBody>
          </p:sp>
        </p:grpSp>
        <p:sp>
          <p:nvSpPr>
            <p:cNvPr id="58" name="AutoShape 36">
              <a:extLst>
                <a:ext uri="{FF2B5EF4-FFF2-40B4-BE49-F238E27FC236}">
                  <a16:creationId xmlns:a16="http://schemas.microsoft.com/office/drawing/2014/main" id="{A498C6EA-4E33-D245-AD5C-4C5F88A167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1402" y="1484430"/>
              <a:ext cx="362563" cy="183808"/>
            </a:xfrm>
            <a:prstGeom prst="roundRect">
              <a:avLst>
                <a:gd name="adj" fmla="val 9259"/>
              </a:avLst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square" anchor="ctr">
              <a:noAutofit/>
            </a:bodyPr>
            <a:lstStyle/>
            <a:p>
              <a:endParaRPr lang="pt-BR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D71E3BAA-7EE9-8F4B-B2A9-3876E25D4C7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81686" y="1647998"/>
              <a:ext cx="491754" cy="452414"/>
            </a:xfrm>
            <a:prstGeom prst="rect">
              <a:avLst/>
            </a:prstGeom>
          </p:spPr>
        </p:pic>
      </p:grpSp>
      <p:pic>
        <p:nvPicPr>
          <p:cNvPr id="91" name="Picture 90">
            <a:extLst>
              <a:ext uri="{FF2B5EF4-FFF2-40B4-BE49-F238E27FC236}">
                <a16:creationId xmlns:a16="http://schemas.microsoft.com/office/drawing/2014/main" id="{60AD3A5B-A6C2-E44F-B934-229D3A20BC69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7879" y="4066489"/>
            <a:ext cx="1134337" cy="1440428"/>
          </a:xfrm>
          <a:prstGeom prst="rect">
            <a:avLst/>
          </a:prstGeom>
        </p:spPr>
      </p:pic>
      <p:sp>
        <p:nvSpPr>
          <p:cNvPr id="93" name="TextBox 92">
            <a:extLst>
              <a:ext uri="{FF2B5EF4-FFF2-40B4-BE49-F238E27FC236}">
                <a16:creationId xmlns:a16="http://schemas.microsoft.com/office/drawing/2014/main" id="{8689D423-DFD5-C847-AEA7-A960ED8EA5AD}"/>
              </a:ext>
            </a:extLst>
          </p:cNvPr>
          <p:cNvSpPr txBox="1"/>
          <p:nvPr/>
        </p:nvSpPr>
        <p:spPr>
          <a:xfrm>
            <a:off x="6829623" y="5401998"/>
            <a:ext cx="1270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dirty="0" err="1"/>
              <a:t>IoB</a:t>
            </a:r>
            <a:r>
              <a:rPr lang="en-GB" dirty="0"/>
              <a:t> Wallet</a:t>
            </a:r>
          </a:p>
        </p:txBody>
      </p:sp>
      <p:pic>
        <p:nvPicPr>
          <p:cNvPr id="96" name="Picture 95">
            <a:extLst>
              <a:ext uri="{FF2B5EF4-FFF2-40B4-BE49-F238E27FC236}">
                <a16:creationId xmlns:a16="http://schemas.microsoft.com/office/drawing/2014/main" id="{5A5B6C2C-982D-6341-BD4B-0E0DE5BDD71D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9624" y="4022754"/>
            <a:ext cx="1134337" cy="1440428"/>
          </a:xfrm>
          <a:prstGeom prst="rect">
            <a:avLst/>
          </a:prstGeom>
        </p:spPr>
      </p:pic>
      <p:pic>
        <p:nvPicPr>
          <p:cNvPr id="97" name="Picture 8" descr="http://thefinanser.co.uk/.a/6a01053620481c970b017c31725341970b-150wi">
            <a:extLst>
              <a:ext uri="{FF2B5EF4-FFF2-40B4-BE49-F238E27FC236}">
                <a16:creationId xmlns:a16="http://schemas.microsoft.com/office/drawing/2014/main" id="{3340CF7F-668D-D848-957E-4C4665044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7155840" y="3546974"/>
            <a:ext cx="455082" cy="548052"/>
          </a:xfrm>
          <a:prstGeom prst="rect">
            <a:avLst/>
          </a:prstGeom>
          <a:effectLst/>
          <a:extLst/>
        </p:spPr>
      </p:pic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ABE62984-A0B4-8D42-9C6D-17BB5C0EC68C}"/>
              </a:ext>
            </a:extLst>
          </p:cNvPr>
          <p:cNvCxnSpPr>
            <a:cxnSpLocks/>
          </p:cNvCxnSpPr>
          <p:nvPr/>
        </p:nvCxnSpPr>
        <p:spPr>
          <a:xfrm flipH="1">
            <a:off x="7697233" y="2362228"/>
            <a:ext cx="2227662" cy="1768646"/>
          </a:xfrm>
          <a:prstGeom prst="line">
            <a:avLst/>
          </a:prstGeom>
          <a:ln w="28575" cap="sq" cmpd="sng">
            <a:prstDash val="lgDashDot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29177B38-EF12-1043-B15F-7ECAF899A6FE}"/>
              </a:ext>
            </a:extLst>
          </p:cNvPr>
          <p:cNvSpPr txBox="1"/>
          <p:nvPr/>
        </p:nvSpPr>
        <p:spPr>
          <a:xfrm>
            <a:off x="7343220" y="3395137"/>
            <a:ext cx="17180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sz="1400" dirty="0"/>
              <a:t>HTTP</a:t>
            </a:r>
          </a:p>
        </p:txBody>
      </p: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02641AFB-9A37-0847-BF5C-EF8E863E28CB}"/>
              </a:ext>
            </a:extLst>
          </p:cNvPr>
          <p:cNvCxnSpPr>
            <a:cxnSpLocks/>
          </p:cNvCxnSpPr>
          <p:nvPr/>
        </p:nvCxnSpPr>
        <p:spPr>
          <a:xfrm flipV="1">
            <a:off x="921558" y="3297219"/>
            <a:ext cx="410919" cy="16097"/>
          </a:xfrm>
          <a:prstGeom prst="line">
            <a:avLst/>
          </a:prstGeom>
          <a:ln w="28575" cap="sq" cmpd="sng">
            <a:prstDash val="lgDashDot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E5A8CDBF-6672-C240-8F98-79E01DEAC56E}"/>
              </a:ext>
            </a:extLst>
          </p:cNvPr>
          <p:cNvSpPr txBox="1"/>
          <p:nvPr/>
        </p:nvSpPr>
        <p:spPr>
          <a:xfrm>
            <a:off x="911779" y="3456645"/>
            <a:ext cx="10167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sz="1400" dirty="0"/>
              <a:t>RFID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EBCA712B-5782-7447-8DC3-D22A34DC98DC}"/>
              </a:ext>
            </a:extLst>
          </p:cNvPr>
          <p:cNvSpPr txBox="1"/>
          <p:nvPr/>
        </p:nvSpPr>
        <p:spPr>
          <a:xfrm>
            <a:off x="2475182" y="2601886"/>
            <a:ext cx="10167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sz="1400" dirty="0"/>
              <a:t>NFC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90AFC87C-789D-CE42-82FE-34C806400360}"/>
              </a:ext>
            </a:extLst>
          </p:cNvPr>
          <p:cNvSpPr txBox="1"/>
          <p:nvPr/>
        </p:nvSpPr>
        <p:spPr>
          <a:xfrm>
            <a:off x="10049010" y="3563849"/>
            <a:ext cx="17180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sz="1400" dirty="0"/>
              <a:t>HTTP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4575041-DF12-0343-85D5-ABCB20DD58AC}"/>
              </a:ext>
            </a:extLst>
          </p:cNvPr>
          <p:cNvGrpSpPr/>
          <p:nvPr/>
        </p:nvGrpSpPr>
        <p:grpSpPr>
          <a:xfrm>
            <a:off x="5957750" y="1845262"/>
            <a:ext cx="696943" cy="307777"/>
            <a:chOff x="2714737" y="4952985"/>
            <a:chExt cx="1864779" cy="1141055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D0C7E0C9-A8EB-F446-B0BC-CAC2D80A7A3C}"/>
                </a:ext>
              </a:extLst>
            </p:cNvPr>
            <p:cNvSpPr/>
            <p:nvPr/>
          </p:nvSpPr>
          <p:spPr>
            <a:xfrm>
              <a:off x="2714737" y="4952985"/>
              <a:ext cx="1864779" cy="1141055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9B9C52A2-DC7B-3F47-9A1D-F1CDE76E24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435" y="5010387"/>
              <a:ext cx="1718054" cy="1022364"/>
            </a:xfrm>
            <a:prstGeom prst="rect">
              <a:avLst/>
            </a:prstGeom>
          </p:spPr>
        </p:pic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0E8EB60-3491-1444-BCB9-56C4E3B07D54}"/>
              </a:ext>
            </a:extLst>
          </p:cNvPr>
          <p:cNvGrpSpPr/>
          <p:nvPr/>
        </p:nvGrpSpPr>
        <p:grpSpPr>
          <a:xfrm>
            <a:off x="10595176" y="946567"/>
            <a:ext cx="696943" cy="307777"/>
            <a:chOff x="2714737" y="4952985"/>
            <a:chExt cx="1864779" cy="1141055"/>
          </a:xfrm>
        </p:grpSpPr>
        <p:sp>
          <p:nvSpPr>
            <p:cNvPr id="52" name="Rounded Rectangle 51">
              <a:extLst>
                <a:ext uri="{FF2B5EF4-FFF2-40B4-BE49-F238E27FC236}">
                  <a16:creationId xmlns:a16="http://schemas.microsoft.com/office/drawing/2014/main" id="{9ABA4E98-7AD9-9949-A814-EA770C1F703A}"/>
                </a:ext>
              </a:extLst>
            </p:cNvPr>
            <p:cNvSpPr/>
            <p:nvPr/>
          </p:nvSpPr>
          <p:spPr>
            <a:xfrm>
              <a:off x="2714737" y="4952985"/>
              <a:ext cx="1864779" cy="1141055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985BEBD4-1FCE-8B44-84DF-D19CFC8A46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435" y="5010387"/>
              <a:ext cx="1718054" cy="1022364"/>
            </a:xfrm>
            <a:prstGeom prst="rect">
              <a:avLst/>
            </a:prstGeom>
          </p:spPr>
        </p:pic>
      </p:grp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1D9E02CB-677B-CE4A-A5A7-3578478A4826}"/>
              </a:ext>
            </a:extLst>
          </p:cNvPr>
          <p:cNvCxnSpPr/>
          <p:nvPr/>
        </p:nvCxnSpPr>
        <p:spPr>
          <a:xfrm flipH="1">
            <a:off x="1559995" y="4003336"/>
            <a:ext cx="3040749" cy="0"/>
          </a:xfrm>
          <a:prstGeom prst="line">
            <a:avLst/>
          </a:prstGeom>
          <a:ln w="28575" cap="sq" cmpd="sng">
            <a:prstDash val="lgDashDot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67D87786-3928-334A-AB98-47BC3A3D9EE3}"/>
              </a:ext>
            </a:extLst>
          </p:cNvPr>
          <p:cNvCxnSpPr>
            <a:cxnSpLocks/>
          </p:cNvCxnSpPr>
          <p:nvPr/>
        </p:nvCxnSpPr>
        <p:spPr>
          <a:xfrm flipH="1">
            <a:off x="4600744" y="2181296"/>
            <a:ext cx="5300234" cy="1841458"/>
          </a:xfrm>
          <a:prstGeom prst="line">
            <a:avLst/>
          </a:prstGeom>
          <a:ln w="28575" cap="sq" cmpd="sng">
            <a:prstDash val="lgDashDot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D29324B6-40CB-8A48-BAD9-B3A121C63124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911780" y="3425369"/>
            <a:ext cx="608231" cy="577967"/>
          </a:xfrm>
          <a:prstGeom prst="line">
            <a:avLst/>
          </a:prstGeom>
          <a:ln w="28575" cap="sq" cmpd="sng">
            <a:prstDash val="lgDashDot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C8627ABF-792A-EB45-ABAA-11177FA3D1BC}"/>
              </a:ext>
            </a:extLst>
          </p:cNvPr>
          <p:cNvSpPr txBox="1">
            <a:spLocks/>
          </p:cNvSpPr>
          <p:nvPr/>
        </p:nvSpPr>
        <p:spPr>
          <a:xfrm>
            <a:off x="1007344" y="4795219"/>
            <a:ext cx="3433837" cy="1582486"/>
          </a:xfrm>
          <a:prstGeom prst="rect">
            <a:avLst/>
          </a:prstGeom>
        </p:spPr>
        <p:txBody>
          <a:bodyPr numCol="1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800" dirty="0">
                <a:solidFill>
                  <a:schemeClr val="accent1">
                    <a:lumMod val="75000"/>
                  </a:schemeClr>
                </a:solidFill>
                <a:latin typeface="Ubuntu" charset="0"/>
                <a:ea typeface="Ubuntu" charset="0"/>
                <a:cs typeface="Ubuntu" charset="0"/>
              </a:rPr>
              <a:t>Heterogêneos</a:t>
            </a:r>
          </a:p>
          <a:p>
            <a:pPr marL="0" indent="0" algn="ctr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800" dirty="0">
                <a:solidFill>
                  <a:schemeClr val="accent1">
                    <a:lumMod val="75000"/>
                  </a:schemeClr>
                </a:solidFill>
                <a:latin typeface="Ubuntu" charset="0"/>
                <a:ea typeface="Ubuntu" charset="0"/>
                <a:cs typeface="Ubuntu" charset="0"/>
              </a:rPr>
              <a:t>Conectados</a:t>
            </a:r>
          </a:p>
          <a:p>
            <a:pPr marL="0" indent="0" algn="ctr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800" dirty="0">
                <a:solidFill>
                  <a:schemeClr val="accent1">
                    <a:lumMod val="75000"/>
                  </a:schemeClr>
                </a:solidFill>
                <a:latin typeface="Ubuntu" charset="0"/>
                <a:ea typeface="Ubuntu" charset="0"/>
                <a:cs typeface="Ubuntu" charset="0"/>
              </a:rPr>
              <a:t>Semiautônomos</a:t>
            </a:r>
          </a:p>
          <a:p>
            <a:pPr marL="0" indent="0" algn="ctr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800" dirty="0">
                <a:solidFill>
                  <a:schemeClr val="accent1">
                    <a:lumMod val="75000"/>
                  </a:schemeClr>
                </a:solidFill>
                <a:latin typeface="Ubuntu" charset="0"/>
                <a:ea typeface="Ubuntu" charset="0"/>
                <a:cs typeface="Ubuntu" charset="0"/>
              </a:rPr>
              <a:t>Limitados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E403D2E4-6B50-5548-81EB-690138394650}"/>
              </a:ext>
            </a:extLst>
          </p:cNvPr>
          <p:cNvSpPr txBox="1">
            <a:spLocks/>
          </p:cNvSpPr>
          <p:nvPr/>
        </p:nvSpPr>
        <p:spPr>
          <a:xfrm>
            <a:off x="1007344" y="6108580"/>
            <a:ext cx="3433837" cy="369332"/>
          </a:xfrm>
          <a:prstGeom prst="rect">
            <a:avLst/>
          </a:prstGeom>
        </p:spPr>
        <p:txBody>
          <a:bodyPr numCol="1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GB" sz="1800" dirty="0">
                <a:solidFill>
                  <a:srgbClr val="FF0000"/>
                </a:solidFill>
                <a:latin typeface="Ubuntu" charset="0"/>
                <a:ea typeface="Ubuntu" charset="0"/>
                <a:cs typeface="Ubuntu" charset="0"/>
              </a:rPr>
              <a:t>Safe &amp; Secure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8795D1EC-3EAC-A245-AE05-4A206B231FE3}"/>
              </a:ext>
            </a:extLst>
          </p:cNvPr>
          <p:cNvSpPr txBox="1">
            <a:spLocks/>
          </p:cNvSpPr>
          <p:nvPr/>
        </p:nvSpPr>
        <p:spPr>
          <a:xfrm>
            <a:off x="475205" y="4401954"/>
            <a:ext cx="4479115" cy="389001"/>
          </a:xfrm>
          <a:prstGeom prst="rect">
            <a:avLst/>
          </a:prstGeom>
        </p:spPr>
        <p:txBody>
          <a:bodyPr numCol="1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2000" b="1" dirty="0">
                <a:solidFill>
                  <a:schemeClr val="accent1">
                    <a:lumMod val="75000"/>
                  </a:schemeClr>
                </a:solidFill>
                <a:latin typeface="Ubuntu" charset="0"/>
                <a:ea typeface="Ubuntu" charset="0"/>
                <a:cs typeface="Ubuntu" charset="0"/>
              </a:rPr>
              <a:t>Características dos sistemas IoT</a:t>
            </a:r>
          </a:p>
        </p:txBody>
      </p:sp>
    </p:spTree>
    <p:extLst>
      <p:ext uri="{BB962C8B-B14F-4D97-AF65-F5344CB8AC3E}">
        <p14:creationId xmlns:p14="http://schemas.microsoft.com/office/powerpoint/2010/main" val="590373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Box 87">
            <a:extLst>
              <a:ext uri="{FF2B5EF4-FFF2-40B4-BE49-F238E27FC236}">
                <a16:creationId xmlns:a16="http://schemas.microsoft.com/office/drawing/2014/main" id="{DE89C3CB-CD1D-C949-AC03-78C69E741945}"/>
              </a:ext>
            </a:extLst>
          </p:cNvPr>
          <p:cNvSpPr txBox="1"/>
          <p:nvPr/>
        </p:nvSpPr>
        <p:spPr>
          <a:xfrm>
            <a:off x="2436980" y="1884821"/>
            <a:ext cx="82696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000" dirty="0"/>
          </a:p>
          <a:p>
            <a:pPr marL="342900" indent="-342900">
              <a:buFont typeface="Wingdings" pitchFamily="2" charset="2"/>
              <a:buChar char="q"/>
            </a:pPr>
            <a:endParaRPr lang="en-GB" sz="2000" dirty="0"/>
          </a:p>
          <a:p>
            <a:pPr marL="342900" indent="-342900">
              <a:buFont typeface="Wingdings" pitchFamily="2" charset="2"/>
              <a:buChar char="q"/>
            </a:pPr>
            <a:endParaRPr lang="en-GB" sz="2000" dirty="0"/>
          </a:p>
          <a:p>
            <a:pPr marL="342900" indent="-342900">
              <a:buFont typeface="Wingdings" pitchFamily="2" charset="2"/>
              <a:buChar char="q"/>
            </a:pPr>
            <a:endParaRPr lang="en-GB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301D76-1DA4-E94A-A324-0E3D2FC3AD93}"/>
              </a:ext>
            </a:extLst>
          </p:cNvPr>
          <p:cNvSpPr txBox="1"/>
          <p:nvPr/>
        </p:nvSpPr>
        <p:spPr>
          <a:xfrm>
            <a:off x="2766193" y="1035464"/>
            <a:ext cx="838002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cap="small" dirty="0">
                <a:solidFill>
                  <a:schemeClr val="accent5">
                    <a:lumMod val="75000"/>
                  </a:schemeClr>
                </a:solidFill>
              </a:rPr>
              <a:t>Proteger:</a:t>
            </a:r>
            <a:br>
              <a:rPr lang="pt-BR" sz="2400" b="1" cap="small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pt-BR" sz="2400" b="1" cap="small" dirty="0">
                <a:solidFill>
                  <a:schemeClr val="accent5">
                    <a:lumMod val="75000"/>
                  </a:schemeClr>
                </a:solidFill>
              </a:rPr>
              <a:t>	Logs do Servidor</a:t>
            </a:r>
          </a:p>
          <a:p>
            <a:r>
              <a:rPr lang="pt-BR" sz="2400" b="1" cap="small" dirty="0">
                <a:solidFill>
                  <a:schemeClr val="accent5">
                    <a:lumMod val="75000"/>
                  </a:schemeClr>
                </a:solidFill>
              </a:rPr>
              <a:t>	Arquivos de Configuração</a:t>
            </a:r>
          </a:p>
          <a:p>
            <a:endParaRPr lang="pt-BR" sz="2400" b="1" cap="small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pt-BR" sz="2400" b="1" cap="small" dirty="0">
                <a:solidFill>
                  <a:schemeClr val="accent5">
                    <a:lumMod val="75000"/>
                  </a:schemeClr>
                </a:solidFill>
              </a:rPr>
              <a:t>Encriptar:</a:t>
            </a:r>
          </a:p>
          <a:p>
            <a:r>
              <a:rPr lang="pt-BR" sz="2400" b="1" cap="small" dirty="0">
                <a:solidFill>
                  <a:schemeClr val="accent5">
                    <a:lumMod val="75000"/>
                  </a:schemeClr>
                </a:solidFill>
              </a:rPr>
              <a:t>	Comunicações (Datagramas, </a:t>
            </a:r>
            <a:r>
              <a:rPr lang="pt-BR" sz="2400" b="1" cap="small" dirty="0" err="1">
                <a:solidFill>
                  <a:schemeClr val="accent5">
                    <a:lumMod val="75000"/>
                  </a:schemeClr>
                </a:solidFill>
              </a:rPr>
              <a:t>Streams</a:t>
            </a:r>
            <a:r>
              <a:rPr lang="pt-BR" sz="2400" b="1" cap="small" dirty="0">
                <a:solidFill>
                  <a:schemeClr val="accent5">
                    <a:lumMod val="75000"/>
                  </a:schemeClr>
                </a:solidFill>
              </a:rPr>
              <a:t>)</a:t>
            </a:r>
          </a:p>
          <a:p>
            <a:endParaRPr lang="pt-BR" sz="2400" b="1" cap="small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pt-BR" sz="2400" b="1" cap="small" dirty="0">
                <a:solidFill>
                  <a:schemeClr val="accent5">
                    <a:lumMod val="75000"/>
                  </a:schemeClr>
                </a:solidFill>
              </a:rPr>
              <a:t>Autenticar:</a:t>
            </a:r>
          </a:p>
          <a:p>
            <a:r>
              <a:rPr lang="pt-BR" sz="2400" b="1" cap="small" dirty="0">
                <a:solidFill>
                  <a:schemeClr val="accent5">
                    <a:lumMod val="75000"/>
                  </a:schemeClr>
                </a:solidFill>
              </a:rPr>
              <a:t>	Usuários</a:t>
            </a:r>
          </a:p>
          <a:p>
            <a:r>
              <a:rPr lang="pt-BR" sz="2400" b="1" cap="small" dirty="0">
                <a:solidFill>
                  <a:schemeClr val="accent5">
                    <a:lumMod val="75000"/>
                  </a:schemeClr>
                </a:solidFill>
              </a:rPr>
              <a:t>	Dispositivos</a:t>
            </a:r>
          </a:p>
          <a:p>
            <a:r>
              <a:rPr lang="pt-BR" sz="2400" b="1" cap="small" dirty="0">
                <a:solidFill>
                  <a:schemeClr val="accent5">
                    <a:lumMod val="75000"/>
                  </a:schemeClr>
                </a:solidFill>
              </a:rPr>
              <a:t>	Comandos </a:t>
            </a:r>
          </a:p>
          <a:p>
            <a:r>
              <a:rPr lang="pt-BR" sz="2400" b="1" cap="small" dirty="0">
                <a:solidFill>
                  <a:schemeClr val="accent5">
                    <a:lumMod val="75000"/>
                  </a:schemeClr>
                </a:solidFill>
              </a:rPr>
              <a:t>	Créditos de Consumo</a:t>
            </a:r>
          </a:p>
          <a:p>
            <a:r>
              <a:rPr lang="pt-BR" sz="2400" b="1" cap="small" dirty="0">
                <a:solidFill>
                  <a:schemeClr val="accent5">
                    <a:lumMod val="75000"/>
                  </a:schemeClr>
                </a:solidFill>
              </a:rPr>
              <a:t>...</a:t>
            </a:r>
          </a:p>
        </p:txBody>
      </p:sp>
      <p:sp>
        <p:nvSpPr>
          <p:cNvPr id="14" name="CaixaDeTexto 3">
            <a:extLst>
              <a:ext uri="{FF2B5EF4-FFF2-40B4-BE49-F238E27FC236}">
                <a16:creationId xmlns:a16="http://schemas.microsoft.com/office/drawing/2014/main" id="{A4CFE8F2-2325-7E48-87FC-2166A81D0E9A}"/>
              </a:ext>
            </a:extLst>
          </p:cNvPr>
          <p:cNvSpPr txBox="1"/>
          <p:nvPr/>
        </p:nvSpPr>
        <p:spPr>
          <a:xfrm>
            <a:off x="721895" y="115746"/>
            <a:ext cx="10769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Onde precisamos incluir segurança? </a:t>
            </a:r>
            <a:endParaRPr lang="pt-BR" sz="3600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E5DD90-8B60-164B-9A72-5645F6D366D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395" y="1035464"/>
            <a:ext cx="2172796" cy="217279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9572111-7782-A848-A3D7-7FEFD57E3BE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199" y="3420092"/>
            <a:ext cx="2058003" cy="2058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20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084107" y="1190171"/>
            <a:ext cx="10081846" cy="194473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rgbClr val="00A3E1"/>
                </a:solidFill>
                <a:latin typeface="Ubuntu" charset="0"/>
                <a:ea typeface="Ubuntu" charset="0"/>
                <a:cs typeface="Ubuntu" charset="0"/>
              </a:rPr>
              <a:t>High Level </a:t>
            </a:r>
          </a:p>
          <a:p>
            <a:pPr algn="ctr"/>
            <a:r>
              <a:rPr lang="en-US" sz="6600" b="1" dirty="0">
                <a:solidFill>
                  <a:srgbClr val="00A3E1"/>
                </a:solidFill>
                <a:latin typeface="Ubuntu" charset="0"/>
                <a:ea typeface="Ubuntu" charset="0"/>
                <a:cs typeface="Ubuntu" charset="0"/>
              </a:rPr>
              <a:t>Building-Blocks</a:t>
            </a:r>
            <a:endParaRPr lang="en-US" sz="6600" b="1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7" name="CaixaDeTexto 5">
            <a:extLst>
              <a:ext uri="{FF2B5EF4-FFF2-40B4-BE49-F238E27FC236}">
                <a16:creationId xmlns:a16="http://schemas.microsoft.com/office/drawing/2014/main" id="{96640DBA-09B9-1641-9B38-094DDEB20FCF}"/>
              </a:ext>
            </a:extLst>
          </p:cNvPr>
          <p:cNvSpPr txBox="1"/>
          <p:nvPr/>
        </p:nvSpPr>
        <p:spPr>
          <a:xfrm>
            <a:off x="1221992" y="3468960"/>
            <a:ext cx="100818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cap="small" dirty="0">
                <a:solidFill>
                  <a:srgbClr val="233D60"/>
                </a:solidFill>
              </a:rPr>
              <a:t>using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132A146-DECF-154D-80F2-F6B273A40D06}"/>
              </a:ext>
            </a:extLst>
          </p:cNvPr>
          <p:cNvSpPr txBox="1">
            <a:spLocks/>
          </p:cNvSpPr>
          <p:nvPr/>
        </p:nvSpPr>
        <p:spPr>
          <a:xfrm>
            <a:off x="1221992" y="3992180"/>
            <a:ext cx="10081846" cy="115443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 err="1">
                <a:solidFill>
                  <a:srgbClr val="FF0000"/>
                </a:solidFill>
                <a:latin typeface="Ubuntu" charset="0"/>
                <a:ea typeface="Ubuntu" charset="0"/>
                <a:cs typeface="Ubuntu" charset="0"/>
              </a:rPr>
              <a:t>libsodium</a:t>
            </a:r>
            <a:endParaRPr lang="en-US" sz="6600" b="1" dirty="0">
              <a:solidFill>
                <a:srgbClr val="FF000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D8282E-BD2E-B64A-8C3D-3C42AF0EC500}"/>
              </a:ext>
            </a:extLst>
          </p:cNvPr>
          <p:cNvSpPr/>
          <p:nvPr/>
        </p:nvSpPr>
        <p:spPr>
          <a:xfrm>
            <a:off x="1875099" y="5483163"/>
            <a:ext cx="84032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u="sng" dirty="0">
                <a:hlinkClick r:id="rId2"/>
              </a:rPr>
              <a:t>https://libsodium.gitbook.io/doc/</a:t>
            </a:r>
            <a:endParaRPr lang="en-US" sz="2800" u="sng" dirty="0"/>
          </a:p>
        </p:txBody>
      </p:sp>
    </p:spTree>
    <p:extLst>
      <p:ext uri="{BB962C8B-B14F-4D97-AF65-F5344CB8AC3E}">
        <p14:creationId xmlns:p14="http://schemas.microsoft.com/office/powerpoint/2010/main" val="3835571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3"/>
          <p:cNvSpPr txBox="1"/>
          <p:nvPr/>
        </p:nvSpPr>
        <p:spPr>
          <a:xfrm>
            <a:off x="721895" y="115746"/>
            <a:ext cx="10769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 A new Paradigm</a:t>
            </a:r>
            <a:endParaRPr lang="en-GB" sz="3600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E89C3CB-CD1D-C949-AC03-78C69E741945}"/>
              </a:ext>
            </a:extLst>
          </p:cNvPr>
          <p:cNvSpPr txBox="1"/>
          <p:nvPr/>
        </p:nvSpPr>
        <p:spPr>
          <a:xfrm>
            <a:off x="2436980" y="1884821"/>
            <a:ext cx="826960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70C0"/>
                </a:solidFill>
              </a:rPr>
              <a:t>Practical High-Level Building Blocks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GB" sz="2000" dirty="0"/>
              <a:t>“result” oriented</a:t>
            </a:r>
          </a:p>
          <a:p>
            <a:endParaRPr lang="en-GB" sz="2000" b="1" dirty="0">
              <a:solidFill>
                <a:srgbClr val="0070C0"/>
              </a:solidFill>
            </a:endParaRPr>
          </a:p>
          <a:p>
            <a:r>
              <a:rPr lang="en-GB" sz="2000" b="1" dirty="0">
                <a:solidFill>
                  <a:srgbClr val="0070C0"/>
                </a:solidFill>
              </a:rPr>
              <a:t>Simple + Intuitive API 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GB" sz="2000" dirty="0"/>
              <a:t>designed for clarity</a:t>
            </a:r>
          </a:p>
          <a:p>
            <a:endParaRPr lang="en-GB" sz="2000" b="1" dirty="0">
              <a:solidFill>
                <a:srgbClr val="0070C0"/>
              </a:solidFill>
            </a:endParaRPr>
          </a:p>
          <a:p>
            <a:r>
              <a:rPr lang="en-GB" sz="2000" b="1" dirty="0">
                <a:solidFill>
                  <a:srgbClr val="0070C0"/>
                </a:solidFill>
              </a:rPr>
              <a:t>C-library (</a:t>
            </a:r>
            <a:r>
              <a:rPr lang="en-GB" sz="2000" b="1" dirty="0" err="1">
                <a:solidFill>
                  <a:srgbClr val="0070C0"/>
                </a:solidFill>
              </a:rPr>
              <a:t>dll</a:t>
            </a:r>
            <a:r>
              <a:rPr lang="en-GB" sz="2000" b="1" dirty="0">
                <a:solidFill>
                  <a:srgbClr val="0070C0"/>
                </a:solidFill>
              </a:rPr>
              <a:t>,.so) 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GB" sz="2000" dirty="0"/>
              <a:t>multiple platforms 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GB" sz="2000" dirty="0"/>
              <a:t>multiple programming languages</a:t>
            </a:r>
          </a:p>
          <a:p>
            <a:endParaRPr lang="en-GB" sz="2000" dirty="0"/>
          </a:p>
          <a:p>
            <a:r>
              <a:rPr lang="en-GB" sz="2000" b="1" dirty="0">
                <a:solidFill>
                  <a:srgbClr val="0070C0"/>
                </a:solidFill>
              </a:rPr>
              <a:t>Modern Algorithms (from </a:t>
            </a:r>
            <a:r>
              <a:rPr lang="en-GB" sz="2000" b="1" dirty="0" err="1">
                <a:solidFill>
                  <a:srgbClr val="0070C0"/>
                </a:solidFill>
              </a:rPr>
              <a:t>NaCL</a:t>
            </a:r>
            <a:r>
              <a:rPr lang="en-GB" sz="2000" b="1" dirty="0">
                <a:solidFill>
                  <a:srgbClr val="0070C0"/>
                </a:solidFill>
              </a:rPr>
              <a:t>)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GB" sz="2000" dirty="0"/>
              <a:t>Stream ciphers - XChacha20, XSalsa20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GB" sz="2000" dirty="0"/>
              <a:t>Elliptic Curve – Curve25519 / Ed25519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GB" sz="2000" dirty="0"/>
              <a:t>Password Hash – Argon2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GB" sz="2000" dirty="0"/>
              <a:t>Authentication – Poly1305</a:t>
            </a:r>
          </a:p>
          <a:p>
            <a:pPr marL="342900" indent="-342900">
              <a:buFont typeface="Wingdings" pitchFamily="2" charset="2"/>
              <a:buChar char="q"/>
            </a:pPr>
            <a:endParaRPr lang="en-GB" sz="2000" dirty="0"/>
          </a:p>
          <a:p>
            <a:pPr marL="342900" indent="-342900">
              <a:buFont typeface="Wingdings" pitchFamily="2" charset="2"/>
              <a:buChar char="q"/>
            </a:pPr>
            <a:endParaRPr lang="en-GB" sz="2000" dirty="0"/>
          </a:p>
          <a:p>
            <a:pPr marL="342900" indent="-342900">
              <a:buFont typeface="Wingdings" pitchFamily="2" charset="2"/>
              <a:buChar char="q"/>
            </a:pPr>
            <a:endParaRPr lang="en-GB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301D76-1DA4-E94A-A324-0E3D2FC3AD93}"/>
              </a:ext>
            </a:extLst>
          </p:cNvPr>
          <p:cNvSpPr txBox="1"/>
          <p:nvPr/>
        </p:nvSpPr>
        <p:spPr>
          <a:xfrm>
            <a:off x="2096367" y="1361601"/>
            <a:ext cx="6711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cap="small" dirty="0">
                <a:solidFill>
                  <a:schemeClr val="accent5">
                    <a:lumMod val="75000"/>
                  </a:schemeClr>
                </a:solidFill>
              </a:rPr>
              <a:t>HIGH-LEVEL CRYPTOGRAPHY</a:t>
            </a:r>
            <a:endParaRPr lang="en-GB" sz="2800" b="1" u="sng" cap="small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9F20B0-A453-8042-BCF3-59E51119D2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14" y="988285"/>
            <a:ext cx="1793072" cy="1793072"/>
          </a:xfrm>
          <a:prstGeom prst="rect">
            <a:avLst/>
          </a:prstGeom>
        </p:spPr>
      </p:pic>
      <p:sp>
        <p:nvSpPr>
          <p:cNvPr id="4" name="Right Brace 3">
            <a:extLst>
              <a:ext uri="{FF2B5EF4-FFF2-40B4-BE49-F238E27FC236}">
                <a16:creationId xmlns:a16="http://schemas.microsoft.com/office/drawing/2014/main" id="{D0BE0E3B-305B-4D48-A330-0199A57527C9}"/>
              </a:ext>
            </a:extLst>
          </p:cNvPr>
          <p:cNvSpPr/>
          <p:nvPr/>
        </p:nvSpPr>
        <p:spPr>
          <a:xfrm>
            <a:off x="8128000" y="5138057"/>
            <a:ext cx="532068" cy="1422400"/>
          </a:xfrm>
          <a:prstGeom prst="rightBrac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193D028-3CBF-374F-8532-1EED1B3415B3}"/>
              </a:ext>
            </a:extLst>
          </p:cNvPr>
          <p:cNvSpPr/>
          <p:nvPr/>
        </p:nvSpPr>
        <p:spPr>
          <a:xfrm>
            <a:off x="8808335" y="5370285"/>
            <a:ext cx="2046514" cy="95794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Only for </a:t>
            </a:r>
            <a:r>
              <a:rPr lang="en-GB" b="1" dirty="0"/>
              <a:t>New</a:t>
            </a:r>
            <a:r>
              <a:rPr lang="en-GB" dirty="0"/>
              <a:t> Projects</a:t>
            </a:r>
          </a:p>
        </p:txBody>
      </p:sp>
    </p:spTree>
    <p:extLst>
      <p:ext uri="{BB962C8B-B14F-4D97-AF65-F5344CB8AC3E}">
        <p14:creationId xmlns:p14="http://schemas.microsoft.com/office/powerpoint/2010/main" val="3772773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8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8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8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3"/>
          <p:cNvSpPr txBox="1"/>
          <p:nvPr/>
        </p:nvSpPr>
        <p:spPr>
          <a:xfrm>
            <a:off x="721895" y="115746"/>
            <a:ext cx="10769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Password Hashing</a:t>
            </a:r>
            <a:endParaRPr lang="en-GB" sz="3600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FBB2F8-8BBC-4843-8F22-C48A9FECF77F}"/>
              </a:ext>
            </a:extLst>
          </p:cNvPr>
          <p:cNvSpPr txBox="1"/>
          <p:nvPr/>
        </p:nvSpPr>
        <p:spPr>
          <a:xfrm>
            <a:off x="4439384" y="1919344"/>
            <a:ext cx="73417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ARGON2 - Password Hashing Competition winner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CPU-intensive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Memory-hard 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E89C3CB-CD1D-C949-AC03-78C69E741945}"/>
              </a:ext>
            </a:extLst>
          </p:cNvPr>
          <p:cNvSpPr txBox="1"/>
          <p:nvPr/>
        </p:nvSpPr>
        <p:spPr>
          <a:xfrm>
            <a:off x="2436980" y="1884821"/>
            <a:ext cx="198548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</a:rPr>
              <a:t>Modern</a:t>
            </a:r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r>
              <a:rPr lang="en-US" sz="2000" b="1" dirty="0">
                <a:solidFill>
                  <a:srgbClr val="0070C0"/>
                </a:solidFill>
              </a:rPr>
              <a:t>Uses</a:t>
            </a:r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r>
              <a:rPr lang="en-GB" sz="2000" b="1" dirty="0">
                <a:solidFill>
                  <a:srgbClr val="0070C0"/>
                </a:solidFill>
              </a:rPr>
              <a:t>Server Relief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301D76-1DA4-E94A-A324-0E3D2FC3AD93}"/>
              </a:ext>
            </a:extLst>
          </p:cNvPr>
          <p:cNvSpPr txBox="1"/>
          <p:nvPr/>
        </p:nvSpPr>
        <p:spPr>
          <a:xfrm>
            <a:off x="2096365" y="1361601"/>
            <a:ext cx="40431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u="sng" cap="small" dirty="0">
                <a:solidFill>
                  <a:schemeClr val="accent5">
                    <a:lumMod val="75000"/>
                  </a:schemeClr>
                </a:solidFill>
              </a:rPr>
              <a:t>SALTED HASHES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714EBBB-4822-8A43-A240-34DF211C0D03}"/>
              </a:ext>
            </a:extLst>
          </p:cNvPr>
          <p:cNvSpPr txBox="1"/>
          <p:nvPr/>
        </p:nvSpPr>
        <p:spPr>
          <a:xfrm>
            <a:off x="4422470" y="3373681"/>
            <a:ext cx="69422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‘secure’ Password storage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Secret key derivation from a password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Salts, iterations, memory-use parameters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0734B28-1D3C-4440-8190-D26476240B66}"/>
              </a:ext>
            </a:extLst>
          </p:cNvPr>
          <p:cNvSpPr txBox="1"/>
          <p:nvPr/>
        </p:nvSpPr>
        <p:spPr>
          <a:xfrm>
            <a:off x="4430926" y="4596524"/>
            <a:ext cx="74794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Alleviate server load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Calculate password hash on client, store H(hash) on server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F6792A5-976A-F143-95AB-6DC844FC6C39}"/>
              </a:ext>
            </a:extLst>
          </p:cNvPr>
          <p:cNvCxnSpPr>
            <a:cxnSpLocks/>
          </p:cNvCxnSpPr>
          <p:nvPr/>
        </p:nvCxnSpPr>
        <p:spPr>
          <a:xfrm flipH="1">
            <a:off x="2554515" y="3241002"/>
            <a:ext cx="881017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8628CDC-5652-B246-87D2-035F2E989B40}"/>
              </a:ext>
            </a:extLst>
          </p:cNvPr>
          <p:cNvCxnSpPr>
            <a:cxnSpLocks/>
          </p:cNvCxnSpPr>
          <p:nvPr/>
        </p:nvCxnSpPr>
        <p:spPr>
          <a:xfrm flipH="1">
            <a:off x="2554515" y="4596524"/>
            <a:ext cx="893641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ED00B54C-B1A1-9F4E-999C-7CF141591B6A}"/>
              </a:ext>
            </a:extLst>
          </p:cNvPr>
          <p:cNvGrpSpPr/>
          <p:nvPr/>
        </p:nvGrpSpPr>
        <p:grpSpPr>
          <a:xfrm>
            <a:off x="373965" y="1466120"/>
            <a:ext cx="1765021" cy="1774882"/>
            <a:chOff x="373965" y="1466120"/>
            <a:chExt cx="1765021" cy="177488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703B822-D005-5547-B6CC-53190AECE0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3965" y="1466120"/>
              <a:ext cx="1765021" cy="1774882"/>
            </a:xfrm>
            <a:prstGeom prst="rect">
              <a:avLst/>
            </a:prstGeom>
          </p:spPr>
        </p:pic>
        <p:sp useBgFill="1">
          <p:nvSpPr>
            <p:cNvPr id="6" name="Rectangle 5">
              <a:extLst>
                <a:ext uri="{FF2B5EF4-FFF2-40B4-BE49-F238E27FC236}">
                  <a16:creationId xmlns:a16="http://schemas.microsoft.com/office/drawing/2014/main" id="{56224D1D-4248-2D4A-AAE6-4F783D513CE8}"/>
                </a:ext>
              </a:extLst>
            </p:cNvPr>
            <p:cNvSpPr/>
            <p:nvPr/>
          </p:nvSpPr>
          <p:spPr>
            <a:xfrm>
              <a:off x="579259" y="1466120"/>
              <a:ext cx="295384" cy="35994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847066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" y="138113"/>
            <a:ext cx="10970974" cy="321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4578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" y="138113"/>
            <a:ext cx="10970974" cy="321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4" y="3448866"/>
            <a:ext cx="11809779" cy="2558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/>
          <p:cNvSpPr/>
          <p:nvPr/>
        </p:nvSpPr>
        <p:spPr>
          <a:xfrm>
            <a:off x="342900" y="5016500"/>
            <a:ext cx="11061700" cy="3175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3539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3"/>
          <p:cNvSpPr txBox="1"/>
          <p:nvPr/>
        </p:nvSpPr>
        <p:spPr>
          <a:xfrm>
            <a:off x="721895" y="115746"/>
            <a:ext cx="10769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Public Key Cryptography</a:t>
            </a:r>
            <a:endParaRPr lang="en-GB" sz="3600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FBB2F8-8BBC-4843-8F22-C48A9FECF77F}"/>
              </a:ext>
            </a:extLst>
          </p:cNvPr>
          <p:cNvSpPr txBox="1"/>
          <p:nvPr/>
        </p:nvSpPr>
        <p:spPr>
          <a:xfrm>
            <a:off x="4439384" y="1919344"/>
            <a:ext cx="69253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Data Integrity, Authenticity</a:t>
            </a:r>
            <a:r>
              <a:rPr lang="en-US" sz="2000"/>
              <a:t>, Non-repudiation</a:t>
            </a:r>
            <a:endParaRPr lang="en-US" sz="2000" dirty="0"/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Receiver can guarantee Sender’s ID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Not addressed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E89C3CB-CD1D-C949-AC03-78C69E741945}"/>
              </a:ext>
            </a:extLst>
          </p:cNvPr>
          <p:cNvSpPr txBox="1"/>
          <p:nvPr/>
        </p:nvSpPr>
        <p:spPr>
          <a:xfrm>
            <a:off x="2436981" y="1884821"/>
            <a:ext cx="163954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70C0"/>
                </a:solidFill>
              </a:rPr>
              <a:t>SIGNED</a:t>
            </a: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r>
              <a:rPr lang="en-GB" sz="2000" b="1" dirty="0">
                <a:solidFill>
                  <a:srgbClr val="0070C0"/>
                </a:solidFill>
              </a:rPr>
              <a:t>SEALED</a:t>
            </a: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r>
              <a:rPr lang="en-GB" sz="2000" b="1" dirty="0">
                <a:solidFill>
                  <a:srgbClr val="0070C0"/>
                </a:solidFill>
              </a:rPr>
              <a:t>WRAPPED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5C9E35-358F-C241-AA7C-3B3629CB411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779" y="1361601"/>
            <a:ext cx="1801586" cy="16295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9301D76-1DA4-E94A-A324-0E3D2FC3AD93}"/>
              </a:ext>
            </a:extLst>
          </p:cNvPr>
          <p:cNvSpPr txBox="1"/>
          <p:nvPr/>
        </p:nvSpPr>
        <p:spPr>
          <a:xfrm>
            <a:off x="2096365" y="1361601"/>
            <a:ext cx="3854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u="sng" cap="small" dirty="0">
                <a:solidFill>
                  <a:schemeClr val="accent5">
                    <a:lumMod val="75000"/>
                  </a:schemeClr>
                </a:solidFill>
              </a:rPr>
              <a:t>Data Envelopes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714EBBB-4822-8A43-A240-34DF211C0D03}"/>
              </a:ext>
            </a:extLst>
          </p:cNvPr>
          <p:cNvSpPr txBox="1"/>
          <p:nvPr/>
        </p:nvSpPr>
        <p:spPr>
          <a:xfrm>
            <a:off x="4422470" y="3373681"/>
            <a:ext cx="69422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Data Integrity, Authenticity and Confidentiality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Addressed to Receiver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No link to Sender (anonymous)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Sender cannot open, once sealed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0734B28-1D3C-4440-8190-D26476240B66}"/>
              </a:ext>
            </a:extLst>
          </p:cNvPr>
          <p:cNvSpPr txBox="1"/>
          <p:nvPr/>
        </p:nvSpPr>
        <p:spPr>
          <a:xfrm>
            <a:off x="4422470" y="4920314"/>
            <a:ext cx="69422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Data Integrity, Authenticity and Confidentiality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Addressed to Receiver, but also to Sender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Plausible deniability (Repudiation)</a:t>
            </a:r>
          </a:p>
          <a:p>
            <a:pPr marL="342900" indent="-342900">
              <a:buFont typeface="Wingdings" pitchFamily="2" charset="2"/>
              <a:buChar char="ü"/>
            </a:pPr>
            <a:endParaRPr lang="en-US" sz="20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F6792A5-976A-F143-95AB-6DC844FC6C39}"/>
              </a:ext>
            </a:extLst>
          </p:cNvPr>
          <p:cNvCxnSpPr>
            <a:cxnSpLocks/>
          </p:cNvCxnSpPr>
          <p:nvPr/>
        </p:nvCxnSpPr>
        <p:spPr>
          <a:xfrm flipH="1">
            <a:off x="2554515" y="3241002"/>
            <a:ext cx="881017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8628CDC-5652-B246-87D2-035F2E989B40}"/>
              </a:ext>
            </a:extLst>
          </p:cNvPr>
          <p:cNvCxnSpPr>
            <a:cxnSpLocks/>
          </p:cNvCxnSpPr>
          <p:nvPr/>
        </p:nvCxnSpPr>
        <p:spPr>
          <a:xfrm flipH="1">
            <a:off x="2554515" y="4828018"/>
            <a:ext cx="893641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844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6B9B6AA-10C6-D440-9B7F-34FA92BAC3B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6483" y="183320"/>
            <a:ext cx="11303876" cy="6107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333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1346E8-1B1B-FE47-B6B2-41A10ACA70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642" y="256516"/>
            <a:ext cx="11688715" cy="4410077"/>
          </a:xfrm>
          <a:prstGeom prst="rect">
            <a:avLst/>
          </a:prstGeom>
        </p:spPr>
      </p:pic>
      <p:sp>
        <p:nvSpPr>
          <p:cNvPr id="3" name="Retângulo 1">
            <a:extLst>
              <a:ext uri="{FF2B5EF4-FFF2-40B4-BE49-F238E27FC236}">
                <a16:creationId xmlns:a16="http://schemas.microsoft.com/office/drawing/2014/main" id="{FD6597FC-2D93-AB4E-BFAB-456A2124B135}"/>
              </a:ext>
            </a:extLst>
          </p:cNvPr>
          <p:cNvSpPr/>
          <p:nvPr/>
        </p:nvSpPr>
        <p:spPr>
          <a:xfrm>
            <a:off x="545651" y="3260287"/>
            <a:ext cx="10600570" cy="3374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2555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0019" y="265714"/>
            <a:ext cx="10899130" cy="546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1">
            <a:extLst>
              <a:ext uri="{FF2B5EF4-FFF2-40B4-BE49-F238E27FC236}">
                <a16:creationId xmlns:a16="http://schemas.microsoft.com/office/drawing/2014/main" id="{FD6597FC-2D93-AB4E-BFAB-456A2124B135}"/>
              </a:ext>
            </a:extLst>
          </p:cNvPr>
          <p:cNvSpPr/>
          <p:nvPr/>
        </p:nvSpPr>
        <p:spPr>
          <a:xfrm>
            <a:off x="687539" y="4039039"/>
            <a:ext cx="10237964" cy="3122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2211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B682C8B-FA56-4844-9FEE-58BFE04C155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3050" y="222250"/>
            <a:ext cx="9791700" cy="3066394"/>
          </a:xfrm>
          <a:prstGeom prst="rect">
            <a:avLst/>
          </a:prstGeom>
        </p:spPr>
      </p:pic>
      <p:sp>
        <p:nvSpPr>
          <p:cNvPr id="3" name="Retângulo 1">
            <a:extLst>
              <a:ext uri="{FF2B5EF4-FFF2-40B4-BE49-F238E27FC236}">
                <a16:creationId xmlns:a16="http://schemas.microsoft.com/office/drawing/2014/main" id="{FD6597FC-2D93-AB4E-BFAB-456A2124B135}"/>
              </a:ext>
            </a:extLst>
          </p:cNvPr>
          <p:cNvSpPr/>
          <p:nvPr/>
        </p:nvSpPr>
        <p:spPr>
          <a:xfrm>
            <a:off x="532512" y="1825624"/>
            <a:ext cx="9179047" cy="72838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7AFDE6-3876-794D-B1B7-98B889DF3D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81"/>
          <a:stretch/>
        </p:blipFill>
        <p:spPr>
          <a:xfrm>
            <a:off x="273050" y="3358821"/>
            <a:ext cx="9791700" cy="3066394"/>
          </a:xfrm>
          <a:prstGeom prst="rect">
            <a:avLst/>
          </a:prstGeom>
        </p:spPr>
      </p:pic>
      <p:sp>
        <p:nvSpPr>
          <p:cNvPr id="7" name="Retângulo 1">
            <a:extLst>
              <a:ext uri="{FF2B5EF4-FFF2-40B4-BE49-F238E27FC236}">
                <a16:creationId xmlns:a16="http://schemas.microsoft.com/office/drawing/2014/main" id="{7EF9AE11-36BE-BD40-8567-9242B466B9E6}"/>
              </a:ext>
            </a:extLst>
          </p:cNvPr>
          <p:cNvSpPr/>
          <p:nvPr/>
        </p:nvSpPr>
        <p:spPr>
          <a:xfrm>
            <a:off x="532511" y="4457645"/>
            <a:ext cx="9179047" cy="72838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182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3"/>
          <p:cNvSpPr txBox="1"/>
          <p:nvPr/>
        </p:nvSpPr>
        <p:spPr>
          <a:xfrm>
            <a:off x="721895" y="115746"/>
            <a:ext cx="10769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Secret Key Cryptography</a:t>
            </a:r>
            <a:endParaRPr lang="en-GB" sz="3600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FBB2F8-8BBC-4843-8F22-C48A9FECF77F}"/>
              </a:ext>
            </a:extLst>
          </p:cNvPr>
          <p:cNvSpPr txBox="1"/>
          <p:nvPr/>
        </p:nvSpPr>
        <p:spPr>
          <a:xfrm>
            <a:off x="4439384" y="1919344"/>
            <a:ext cx="69253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Authentication Tag (MAC)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Data Integrity &amp; Authenticity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Plausible deniability (Repudiation)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E89C3CB-CD1D-C949-AC03-78C69E741945}"/>
              </a:ext>
            </a:extLst>
          </p:cNvPr>
          <p:cNvSpPr txBox="1"/>
          <p:nvPr/>
        </p:nvSpPr>
        <p:spPr>
          <a:xfrm>
            <a:off x="2436981" y="1884821"/>
            <a:ext cx="163954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70C0"/>
                </a:solidFill>
              </a:rPr>
              <a:t>AUTH</a:t>
            </a:r>
            <a:r>
              <a:rPr lang="en-US" sz="2000" b="1" dirty="0">
                <a:solidFill>
                  <a:srgbClr val="0070C0"/>
                </a:solidFill>
              </a:rPr>
              <a:t>’</a:t>
            </a:r>
            <a:r>
              <a:rPr lang="en-GB" sz="2000" b="1" dirty="0">
                <a:solidFill>
                  <a:srgbClr val="0070C0"/>
                </a:solidFill>
              </a:rPr>
              <a:t>ED</a:t>
            </a: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r>
              <a:rPr lang="en-GB" sz="2000" b="1" dirty="0">
                <a:solidFill>
                  <a:srgbClr val="0070C0"/>
                </a:solidFill>
              </a:rPr>
              <a:t>ONE-TIME</a:t>
            </a:r>
            <a:br>
              <a:rPr lang="en-GB" sz="2000" b="1" dirty="0">
                <a:solidFill>
                  <a:srgbClr val="0070C0"/>
                </a:solidFill>
              </a:rPr>
            </a:br>
            <a:r>
              <a:rPr lang="en-GB" sz="2000" b="1" dirty="0">
                <a:solidFill>
                  <a:srgbClr val="0070C0"/>
                </a:solidFill>
              </a:rPr>
              <a:t>AUTH</a:t>
            </a:r>
            <a:r>
              <a:rPr lang="en-US" sz="2000" b="1" dirty="0">
                <a:solidFill>
                  <a:srgbClr val="0070C0"/>
                </a:solidFill>
              </a:rPr>
              <a:t>’</a:t>
            </a:r>
            <a:r>
              <a:rPr lang="en-GB" sz="2000" b="1" dirty="0">
                <a:solidFill>
                  <a:srgbClr val="0070C0"/>
                </a:solidFill>
              </a:rPr>
              <a:t>ED</a:t>
            </a: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r>
              <a:rPr lang="en-GB" sz="2000" b="1" dirty="0">
                <a:solidFill>
                  <a:srgbClr val="0070C0"/>
                </a:solidFill>
              </a:rPr>
              <a:t>WRAPPED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5C9E35-358F-C241-AA7C-3B3629CB411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779" y="1361601"/>
            <a:ext cx="1801586" cy="16295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9301D76-1DA4-E94A-A324-0E3D2FC3AD93}"/>
              </a:ext>
            </a:extLst>
          </p:cNvPr>
          <p:cNvSpPr txBox="1"/>
          <p:nvPr/>
        </p:nvSpPr>
        <p:spPr>
          <a:xfrm>
            <a:off x="2096365" y="1361601"/>
            <a:ext cx="3854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u="sng" cap="small" dirty="0">
                <a:solidFill>
                  <a:schemeClr val="accent5">
                    <a:lumMod val="75000"/>
                  </a:schemeClr>
                </a:solidFill>
              </a:rPr>
              <a:t>Data Envelopes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714EBBB-4822-8A43-A240-34DF211C0D03}"/>
              </a:ext>
            </a:extLst>
          </p:cNvPr>
          <p:cNvSpPr txBox="1"/>
          <p:nvPr/>
        </p:nvSpPr>
        <p:spPr>
          <a:xfrm>
            <a:off x="4422470" y="3373681"/>
            <a:ext cx="69422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Shorter Authentication Tag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Key must be used ONCE only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0734B28-1D3C-4440-8190-D26476240B66}"/>
              </a:ext>
            </a:extLst>
          </p:cNvPr>
          <p:cNvSpPr txBox="1"/>
          <p:nvPr/>
        </p:nvSpPr>
        <p:spPr>
          <a:xfrm>
            <a:off x="4430926" y="4596524"/>
            <a:ext cx="74794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AEAD – Authenticated Encryption with Additional Data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Data Integrity, Authenticity and Confidentiality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Needs non-repeating NONCE (192 bits)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F6792A5-976A-F143-95AB-6DC844FC6C39}"/>
              </a:ext>
            </a:extLst>
          </p:cNvPr>
          <p:cNvCxnSpPr>
            <a:cxnSpLocks/>
          </p:cNvCxnSpPr>
          <p:nvPr/>
        </p:nvCxnSpPr>
        <p:spPr>
          <a:xfrm flipH="1">
            <a:off x="2554515" y="3241002"/>
            <a:ext cx="881017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8628CDC-5652-B246-87D2-035F2E989B40}"/>
              </a:ext>
            </a:extLst>
          </p:cNvPr>
          <p:cNvCxnSpPr>
            <a:cxnSpLocks/>
          </p:cNvCxnSpPr>
          <p:nvPr/>
        </p:nvCxnSpPr>
        <p:spPr>
          <a:xfrm flipH="1">
            <a:off x="2554515" y="4596524"/>
            <a:ext cx="893641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7258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3"/>
          <p:cNvSpPr txBox="1"/>
          <p:nvPr/>
        </p:nvSpPr>
        <p:spPr>
          <a:xfrm>
            <a:off x="721895" y="115746"/>
            <a:ext cx="10769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Public Key Exchanges</a:t>
            </a:r>
            <a:endParaRPr lang="en-GB" sz="3600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FBB2F8-8BBC-4843-8F22-C48A9FECF77F}"/>
              </a:ext>
            </a:extLst>
          </p:cNvPr>
          <p:cNvSpPr txBox="1"/>
          <p:nvPr/>
        </p:nvSpPr>
        <p:spPr>
          <a:xfrm>
            <a:off x="4439384" y="1919344"/>
            <a:ext cx="69253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ECDH – mix together secret/public key-pair and a public-key to derive two symmetric keys.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E89C3CB-CD1D-C949-AC03-78C69E741945}"/>
              </a:ext>
            </a:extLst>
          </p:cNvPr>
          <p:cNvSpPr txBox="1"/>
          <p:nvPr/>
        </p:nvSpPr>
        <p:spPr>
          <a:xfrm>
            <a:off x="2436980" y="1884821"/>
            <a:ext cx="185366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70C0"/>
                </a:solidFill>
              </a:rPr>
              <a:t>PUBLIC </a:t>
            </a:r>
          </a:p>
          <a:p>
            <a:r>
              <a:rPr lang="en-GB" sz="2000" b="1" dirty="0">
                <a:solidFill>
                  <a:srgbClr val="0070C0"/>
                </a:solidFill>
              </a:rPr>
              <a:t>EXCHANGE</a:t>
            </a: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r>
              <a:rPr lang="en-GB" sz="2000" b="1" dirty="0">
                <a:solidFill>
                  <a:srgbClr val="0070C0"/>
                </a:solidFill>
              </a:rPr>
              <a:t>SYMMETRY</a:t>
            </a: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301D76-1DA4-E94A-A324-0E3D2FC3AD93}"/>
              </a:ext>
            </a:extLst>
          </p:cNvPr>
          <p:cNvSpPr txBox="1"/>
          <p:nvPr/>
        </p:nvSpPr>
        <p:spPr>
          <a:xfrm>
            <a:off x="2096364" y="1361601"/>
            <a:ext cx="4616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u="sng" cap="small" dirty="0">
                <a:solidFill>
                  <a:schemeClr val="accent5">
                    <a:lumMod val="75000"/>
                  </a:schemeClr>
                </a:solidFill>
              </a:rPr>
              <a:t>Client/Server Keys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714EBBB-4822-8A43-A240-34DF211C0D03}"/>
              </a:ext>
            </a:extLst>
          </p:cNvPr>
          <p:cNvSpPr txBox="1"/>
          <p:nvPr/>
        </p:nvSpPr>
        <p:spPr>
          <a:xfrm>
            <a:off x="4422470" y="3373681"/>
            <a:ext cx="69422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Client and Server get the same two keys, but use different (symmetric) API calls.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F6792A5-976A-F143-95AB-6DC844FC6C39}"/>
              </a:ext>
            </a:extLst>
          </p:cNvPr>
          <p:cNvCxnSpPr>
            <a:cxnSpLocks/>
          </p:cNvCxnSpPr>
          <p:nvPr/>
        </p:nvCxnSpPr>
        <p:spPr>
          <a:xfrm flipH="1">
            <a:off x="2554515" y="3241002"/>
            <a:ext cx="881017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ABBB2DB5-EA82-1541-BC8D-013AF439D3A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523" y="1413866"/>
            <a:ext cx="1718841" cy="171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398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3"/>
          <p:cNvSpPr txBox="1"/>
          <p:nvPr/>
        </p:nvSpPr>
        <p:spPr>
          <a:xfrm>
            <a:off x="721895" y="115746"/>
            <a:ext cx="10769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Crypto Streams</a:t>
            </a:r>
            <a:endParaRPr lang="en-GB" sz="3600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FBB2F8-8BBC-4843-8F22-C48A9FECF77F}"/>
              </a:ext>
            </a:extLst>
          </p:cNvPr>
          <p:cNvSpPr txBox="1"/>
          <p:nvPr/>
        </p:nvSpPr>
        <p:spPr>
          <a:xfrm>
            <a:off x="4439384" y="1919344"/>
            <a:ext cx="72857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Authenticated Encryption for streams and channels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Stream initialized - initial “chunk” generated</a:t>
            </a:r>
          </a:p>
          <a:p>
            <a:endParaRPr lang="en-US" sz="2000" dirty="0"/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Client pushes data-blocks, generating new chunks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Server processes chunks, pulling data-blocks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E89C3CB-CD1D-C949-AC03-78C69E741945}"/>
              </a:ext>
            </a:extLst>
          </p:cNvPr>
          <p:cNvSpPr txBox="1"/>
          <p:nvPr/>
        </p:nvSpPr>
        <p:spPr>
          <a:xfrm>
            <a:off x="2436980" y="1884821"/>
            <a:ext cx="18536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70C0"/>
                </a:solidFill>
              </a:rPr>
              <a:t>SIMPLE</a:t>
            </a: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r>
              <a:rPr lang="en-US" sz="2000" b="1" dirty="0">
                <a:solidFill>
                  <a:srgbClr val="0070C0"/>
                </a:solidFill>
              </a:rPr>
              <a:t>“</a:t>
            </a:r>
            <a:r>
              <a:rPr lang="en-GB" sz="2000" b="1" dirty="0">
                <a:solidFill>
                  <a:srgbClr val="0070C0"/>
                </a:solidFill>
              </a:rPr>
              <a:t>CHUNKY</a:t>
            </a:r>
            <a:r>
              <a:rPr lang="en-US" sz="2000" b="1" dirty="0">
                <a:solidFill>
                  <a:srgbClr val="0070C0"/>
                </a:solidFill>
              </a:rPr>
              <a:t>”</a:t>
            </a:r>
            <a:endParaRPr lang="en-GB" sz="2000" b="1" dirty="0">
              <a:solidFill>
                <a:srgbClr val="0070C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301D76-1DA4-E94A-A324-0E3D2FC3AD93}"/>
              </a:ext>
            </a:extLst>
          </p:cNvPr>
          <p:cNvSpPr txBox="1"/>
          <p:nvPr/>
        </p:nvSpPr>
        <p:spPr>
          <a:xfrm>
            <a:off x="2096364" y="1361601"/>
            <a:ext cx="39456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u="sng" cap="small" dirty="0">
                <a:solidFill>
                  <a:schemeClr val="accent5">
                    <a:lumMod val="75000"/>
                  </a:schemeClr>
                </a:solidFill>
              </a:rPr>
              <a:t>Push/Pull Data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F428AF-0B37-7443-A8B7-B9E2D870B25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735" y="1361601"/>
            <a:ext cx="1754629" cy="161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581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29F6978-C6ED-994F-8443-48A50A7CE63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919" y="1361601"/>
            <a:ext cx="1812634" cy="1812634"/>
          </a:xfrm>
          <a:prstGeom prst="rect">
            <a:avLst/>
          </a:prstGeom>
        </p:spPr>
      </p:pic>
      <p:sp>
        <p:nvSpPr>
          <p:cNvPr id="2" name="CaixaDeTexto 3"/>
          <p:cNvSpPr txBox="1"/>
          <p:nvPr/>
        </p:nvSpPr>
        <p:spPr>
          <a:xfrm>
            <a:off x="721895" y="115746"/>
            <a:ext cx="10769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Curve 25519 Public Keys</a:t>
            </a:r>
            <a:endParaRPr lang="en-GB" sz="3600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FBB2F8-8BBC-4843-8F22-C48A9FECF77F}"/>
              </a:ext>
            </a:extLst>
          </p:cNvPr>
          <p:cNvSpPr txBox="1"/>
          <p:nvPr/>
        </p:nvSpPr>
        <p:spPr>
          <a:xfrm>
            <a:off x="4439384" y="1919344"/>
            <a:ext cx="69253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32-bytes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Offers 128-bits of security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E89C3CB-CD1D-C949-AC03-78C69E741945}"/>
              </a:ext>
            </a:extLst>
          </p:cNvPr>
          <p:cNvSpPr txBox="1"/>
          <p:nvPr/>
        </p:nvSpPr>
        <p:spPr>
          <a:xfrm>
            <a:off x="2436980" y="1884821"/>
            <a:ext cx="198548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70C0"/>
                </a:solidFill>
              </a:rPr>
              <a:t>SECRET KEY</a:t>
            </a:r>
          </a:p>
          <a:p>
            <a:r>
              <a:rPr lang="en-GB" sz="2000" b="1" dirty="0">
                <a:solidFill>
                  <a:srgbClr val="0070C0"/>
                </a:solidFill>
              </a:rPr>
              <a:t>(private)</a:t>
            </a: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r>
              <a:rPr lang="en-GB" sz="2000" b="1" dirty="0">
                <a:solidFill>
                  <a:srgbClr val="0070C0"/>
                </a:solidFill>
              </a:rPr>
              <a:t>PUBLIC KEY</a:t>
            </a: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r>
              <a:rPr lang="en-GB" sz="2000" b="1" dirty="0">
                <a:solidFill>
                  <a:srgbClr val="0070C0"/>
                </a:solidFill>
              </a:rPr>
              <a:t>DERIVABLE FROM SEED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301D76-1DA4-E94A-A324-0E3D2FC3AD93}"/>
              </a:ext>
            </a:extLst>
          </p:cNvPr>
          <p:cNvSpPr txBox="1"/>
          <p:nvPr/>
        </p:nvSpPr>
        <p:spPr>
          <a:xfrm>
            <a:off x="2096366" y="1361601"/>
            <a:ext cx="7797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u="sng" cap="small">
                <a:solidFill>
                  <a:schemeClr val="accent5">
                    <a:lumMod val="75000"/>
                  </a:schemeClr>
                </a:solidFill>
              </a:rPr>
              <a:t>256-bit </a:t>
            </a:r>
            <a:r>
              <a:rPr lang="en-US" sz="2800" b="1" u="sng" cap="small" dirty="0">
                <a:solidFill>
                  <a:schemeClr val="accent5">
                    <a:lumMod val="75000"/>
                  </a:schemeClr>
                </a:solidFill>
              </a:rPr>
              <a:t>“</a:t>
            </a:r>
            <a:r>
              <a:rPr lang="en-US" sz="2800" b="1" u="sng" cap="small" dirty="0" err="1">
                <a:solidFill>
                  <a:schemeClr val="accent5">
                    <a:lumMod val="75000"/>
                  </a:schemeClr>
                </a:solidFill>
              </a:rPr>
              <a:t>SafeCurve</a:t>
            </a:r>
            <a:r>
              <a:rPr lang="en-US" sz="2800" b="1" u="sng" cap="small" dirty="0">
                <a:solidFill>
                  <a:schemeClr val="accent5">
                    <a:lumMod val="75000"/>
                  </a:schemeClr>
                </a:solidFill>
              </a:rPr>
              <a:t>”</a:t>
            </a:r>
            <a:r>
              <a:rPr lang="en-GB" sz="2800" b="1" u="sng" cap="small" dirty="0">
                <a:solidFill>
                  <a:schemeClr val="accent5">
                    <a:lumMod val="75000"/>
                  </a:schemeClr>
                </a:solidFill>
              </a:rPr>
              <a:t>Elliptic Curves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0734B28-1D3C-4440-8190-D26476240B66}"/>
              </a:ext>
            </a:extLst>
          </p:cNvPr>
          <p:cNvSpPr txBox="1"/>
          <p:nvPr/>
        </p:nvSpPr>
        <p:spPr>
          <a:xfrm>
            <a:off x="4439384" y="3148969"/>
            <a:ext cx="70515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32 bytes (2</a:t>
            </a:r>
            <a:r>
              <a:rPr lang="en-US" sz="2000" baseline="30000" dirty="0"/>
              <a:t>255</a:t>
            </a:r>
            <a:r>
              <a:rPr lang="en-US" sz="2000" dirty="0"/>
              <a:t> – 19)</a:t>
            </a:r>
            <a:endParaRPr lang="en-US" sz="2000" baseline="30000" dirty="0"/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ECDH, so can regenerate from Secret Key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No special values or restrictions</a:t>
            </a:r>
          </a:p>
          <a:p>
            <a:endParaRPr lang="en-US" sz="200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8628CDC-5652-B246-87D2-035F2E989B40}"/>
              </a:ext>
            </a:extLst>
          </p:cNvPr>
          <p:cNvCxnSpPr>
            <a:cxnSpLocks/>
          </p:cNvCxnSpPr>
          <p:nvPr/>
        </p:nvCxnSpPr>
        <p:spPr>
          <a:xfrm flipH="1">
            <a:off x="2554515" y="3057276"/>
            <a:ext cx="8936412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2CEAA348-A690-AD44-AFE4-DC1C9E30167F}"/>
              </a:ext>
            </a:extLst>
          </p:cNvPr>
          <p:cNvSpPr txBox="1"/>
          <p:nvPr/>
        </p:nvSpPr>
        <p:spPr>
          <a:xfrm>
            <a:off x="4439384" y="4331883"/>
            <a:ext cx="56480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Deterministically derive key-pairs from a 32-byte seed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16EF18B-F0EE-3644-A5B2-D0B38394E268}"/>
              </a:ext>
            </a:extLst>
          </p:cNvPr>
          <p:cNvCxnSpPr>
            <a:cxnSpLocks/>
          </p:cNvCxnSpPr>
          <p:nvPr/>
        </p:nvCxnSpPr>
        <p:spPr>
          <a:xfrm flipH="1">
            <a:off x="2554515" y="4268007"/>
            <a:ext cx="8936412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1780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3"/>
          <p:cNvSpPr txBox="1"/>
          <p:nvPr/>
        </p:nvSpPr>
        <p:spPr>
          <a:xfrm>
            <a:off x="721895" y="115746"/>
            <a:ext cx="10769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Random Numbers and Key-Generation</a:t>
            </a:r>
            <a:endParaRPr lang="en-GB" sz="3600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FBB2F8-8BBC-4843-8F22-C48A9FECF77F}"/>
              </a:ext>
            </a:extLst>
          </p:cNvPr>
          <p:cNvSpPr txBox="1"/>
          <p:nvPr/>
        </p:nvSpPr>
        <p:spPr>
          <a:xfrm>
            <a:off x="4439384" y="1919344"/>
            <a:ext cx="69253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Platform “independent” RNG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Uses best-available entropy sources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TRNG (hardware) where possible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E89C3CB-CD1D-C949-AC03-78C69E741945}"/>
              </a:ext>
            </a:extLst>
          </p:cNvPr>
          <p:cNvSpPr txBox="1"/>
          <p:nvPr/>
        </p:nvSpPr>
        <p:spPr>
          <a:xfrm>
            <a:off x="2436980" y="1884821"/>
            <a:ext cx="198548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70C0"/>
                </a:solidFill>
              </a:rPr>
              <a:t>Entropy</a:t>
            </a: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r>
              <a:rPr lang="en-GB" sz="2000" b="1" dirty="0">
                <a:solidFill>
                  <a:srgbClr val="0070C0"/>
                </a:solidFill>
              </a:rPr>
              <a:t>Helpers</a:t>
            </a: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r>
              <a:rPr lang="en-GB" sz="2000" b="1" dirty="0">
                <a:solidFill>
                  <a:srgbClr val="0070C0"/>
                </a:solidFill>
              </a:rPr>
              <a:t>Seeds</a:t>
            </a: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301D76-1DA4-E94A-A324-0E3D2FC3AD93}"/>
              </a:ext>
            </a:extLst>
          </p:cNvPr>
          <p:cNvSpPr txBox="1"/>
          <p:nvPr/>
        </p:nvSpPr>
        <p:spPr>
          <a:xfrm>
            <a:off x="2096367" y="1361601"/>
            <a:ext cx="1792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cap="small" dirty="0">
                <a:solidFill>
                  <a:schemeClr val="accent5">
                    <a:lumMod val="75000"/>
                  </a:schemeClr>
                </a:solidFill>
              </a:rPr>
              <a:t>RNG </a:t>
            </a:r>
            <a:endParaRPr lang="en-GB" sz="2800" b="1" u="sng" cap="small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0734B28-1D3C-4440-8190-D26476240B66}"/>
              </a:ext>
            </a:extLst>
          </p:cNvPr>
          <p:cNvSpPr txBox="1"/>
          <p:nvPr/>
        </p:nvSpPr>
        <p:spPr>
          <a:xfrm>
            <a:off x="4439384" y="3148969"/>
            <a:ext cx="70515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Wrappers for random key-generation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Uniformly-spread random 0..(n-1)</a:t>
            </a:r>
          </a:p>
          <a:p>
            <a:pPr marL="342900" indent="-342900">
              <a:buFont typeface="Wingdings" pitchFamily="2" charset="2"/>
              <a:buChar char="ü"/>
            </a:pPr>
            <a:endParaRPr lang="en-US" sz="200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8628CDC-5652-B246-87D2-035F2E989B40}"/>
              </a:ext>
            </a:extLst>
          </p:cNvPr>
          <p:cNvCxnSpPr>
            <a:cxnSpLocks/>
          </p:cNvCxnSpPr>
          <p:nvPr/>
        </p:nvCxnSpPr>
        <p:spPr>
          <a:xfrm flipH="1">
            <a:off x="2554515" y="3057276"/>
            <a:ext cx="8936412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BC8A494-F36F-994E-A7B3-E933CFDF3A9C}"/>
              </a:ext>
            </a:extLst>
          </p:cNvPr>
          <p:cNvCxnSpPr>
            <a:cxnSpLocks/>
          </p:cNvCxnSpPr>
          <p:nvPr/>
        </p:nvCxnSpPr>
        <p:spPr>
          <a:xfrm flipH="1">
            <a:off x="2554515" y="4216674"/>
            <a:ext cx="8936412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5EC0037-0317-9D48-8B3E-362270E7D7D3}"/>
              </a:ext>
            </a:extLst>
          </p:cNvPr>
          <p:cNvSpPr txBox="1"/>
          <p:nvPr/>
        </p:nvSpPr>
        <p:spPr>
          <a:xfrm>
            <a:off x="4439384" y="4308366"/>
            <a:ext cx="70515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Wrappers for deterministic key-generation from seed-values.</a:t>
            </a:r>
          </a:p>
          <a:p>
            <a:pPr marL="342900" indent="-342900">
              <a:buFont typeface="Wingdings" pitchFamily="2" charset="2"/>
              <a:buChar char="ü"/>
            </a:pP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D0D81F-1991-B548-9F3B-4949CE93BA5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919" y="1361601"/>
            <a:ext cx="1506444" cy="150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3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3"/>
          <p:cNvSpPr txBox="1"/>
          <p:nvPr/>
        </p:nvSpPr>
        <p:spPr>
          <a:xfrm>
            <a:off x="721895" y="115746"/>
            <a:ext cx="10769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Memory and Basic Protection</a:t>
            </a:r>
            <a:endParaRPr lang="en-GB" sz="3600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FBB2F8-8BBC-4843-8F22-C48A9FECF77F}"/>
              </a:ext>
            </a:extLst>
          </p:cNvPr>
          <p:cNvSpPr txBox="1"/>
          <p:nvPr/>
        </p:nvSpPr>
        <p:spPr>
          <a:xfrm>
            <a:off x="4439384" y="1919344"/>
            <a:ext cx="69253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Guard Pages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Canaries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Memory-exception fault on overrun/underrun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E89C3CB-CD1D-C949-AC03-78C69E741945}"/>
              </a:ext>
            </a:extLst>
          </p:cNvPr>
          <p:cNvSpPr txBox="1"/>
          <p:nvPr/>
        </p:nvSpPr>
        <p:spPr>
          <a:xfrm>
            <a:off x="2436980" y="1884821"/>
            <a:ext cx="198548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70C0"/>
                </a:solidFill>
              </a:rPr>
              <a:t>Bounded</a:t>
            </a: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r>
              <a:rPr lang="en-GB" sz="2000" b="1" dirty="0">
                <a:solidFill>
                  <a:srgbClr val="0070C0"/>
                </a:solidFill>
              </a:rPr>
              <a:t>Protected</a:t>
            </a: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r>
              <a:rPr lang="en-GB" sz="2000" b="1" dirty="0">
                <a:solidFill>
                  <a:srgbClr val="0070C0"/>
                </a:solidFill>
              </a:rPr>
              <a:t>No Side Channels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301D76-1DA4-E94A-A324-0E3D2FC3AD93}"/>
              </a:ext>
            </a:extLst>
          </p:cNvPr>
          <p:cNvSpPr txBox="1"/>
          <p:nvPr/>
        </p:nvSpPr>
        <p:spPr>
          <a:xfrm>
            <a:off x="2096366" y="1361601"/>
            <a:ext cx="67929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cap="small" dirty="0">
                <a:solidFill>
                  <a:schemeClr val="accent5">
                    <a:lumMod val="75000"/>
                  </a:schemeClr>
                </a:solidFill>
              </a:rPr>
              <a:t>“more”-Secure Memory buffers</a:t>
            </a:r>
            <a:endParaRPr lang="en-GB" sz="2800" b="1" u="sng" cap="small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0734B28-1D3C-4440-8190-D26476240B66}"/>
              </a:ext>
            </a:extLst>
          </p:cNvPr>
          <p:cNvSpPr txBox="1"/>
          <p:nvPr/>
        </p:nvSpPr>
        <p:spPr>
          <a:xfrm>
            <a:off x="4439384" y="3148969"/>
            <a:ext cx="705154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Locked physical memory - paging/dumps disabled</a:t>
            </a:r>
            <a:endParaRPr lang="en-US" sz="2000" baseline="30000" dirty="0"/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Clear when unlocked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Dynamically adjust visibility/access-conditions: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sz="2000" dirty="0"/>
              <a:t>Read-write (normal)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sz="2000" dirty="0"/>
              <a:t>Read-only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sz="2000" dirty="0"/>
              <a:t>No-access (hidden)</a:t>
            </a:r>
          </a:p>
          <a:p>
            <a:pPr marL="342900" indent="-342900">
              <a:buFont typeface="Wingdings" pitchFamily="2" charset="2"/>
              <a:buChar char="ü"/>
            </a:pPr>
            <a:endParaRPr lang="en-US" sz="200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8628CDC-5652-B246-87D2-035F2E989B40}"/>
              </a:ext>
            </a:extLst>
          </p:cNvPr>
          <p:cNvCxnSpPr>
            <a:cxnSpLocks/>
          </p:cNvCxnSpPr>
          <p:nvPr/>
        </p:nvCxnSpPr>
        <p:spPr>
          <a:xfrm flipH="1">
            <a:off x="2554515" y="3057276"/>
            <a:ext cx="8936412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CA69D361-AE94-724D-9C48-F0E060BEB00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831" y="1488403"/>
            <a:ext cx="1569767" cy="156976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4E65F90-CABB-D941-B910-97C53E0E7F28}"/>
              </a:ext>
            </a:extLst>
          </p:cNvPr>
          <p:cNvSpPr txBox="1"/>
          <p:nvPr/>
        </p:nvSpPr>
        <p:spPr>
          <a:xfrm>
            <a:off x="4502503" y="5225883"/>
            <a:ext cx="6925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Time-constant memory compare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19B6AD7-1E4C-1741-B237-FD1411A1D4D1}"/>
              </a:ext>
            </a:extLst>
          </p:cNvPr>
          <p:cNvCxnSpPr>
            <a:cxnSpLocks/>
          </p:cNvCxnSpPr>
          <p:nvPr/>
        </p:nvCxnSpPr>
        <p:spPr>
          <a:xfrm flipH="1">
            <a:off x="2554515" y="5093577"/>
            <a:ext cx="8936412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E89EBD6E-FA86-F346-89FF-E52622DACEAC}"/>
              </a:ext>
            </a:extLst>
          </p:cNvPr>
          <p:cNvSpPr txBox="1"/>
          <p:nvPr/>
        </p:nvSpPr>
        <p:spPr>
          <a:xfrm>
            <a:off x="4502503" y="5638018"/>
            <a:ext cx="69253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All crypto is time-constant, no array accessed using secret data</a:t>
            </a:r>
          </a:p>
        </p:txBody>
      </p:sp>
    </p:spTree>
    <p:extLst>
      <p:ext uri="{BB962C8B-B14F-4D97-AF65-F5344CB8AC3E}">
        <p14:creationId xmlns:p14="http://schemas.microsoft.com/office/powerpoint/2010/main" val="1234404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069593" y="2778760"/>
            <a:ext cx="10081846" cy="115443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1500" b="1" dirty="0">
                <a:solidFill>
                  <a:srgbClr val="00A3E1"/>
                </a:solidFill>
                <a:latin typeface="Ubuntu" charset="0"/>
                <a:ea typeface="Ubuntu" charset="0"/>
                <a:cs typeface="Ubuntu" charset="0"/>
              </a:rPr>
              <a:t>Takeaways</a:t>
            </a:r>
            <a:endParaRPr lang="en-US" sz="11500" b="1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1203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3"/>
          <p:cNvSpPr txBox="1"/>
          <p:nvPr/>
        </p:nvSpPr>
        <p:spPr>
          <a:xfrm>
            <a:off x="721895" y="115746"/>
            <a:ext cx="10769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Why yet another crypto library?</a:t>
            </a:r>
            <a:endParaRPr lang="en-GB" sz="3600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FBB2F8-8BBC-4843-8F22-C48A9FECF77F}"/>
              </a:ext>
            </a:extLst>
          </p:cNvPr>
          <p:cNvSpPr txBox="1"/>
          <p:nvPr/>
        </p:nvSpPr>
        <p:spPr>
          <a:xfrm>
            <a:off x="4439384" y="1919344"/>
            <a:ext cx="69253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High-Level, </a:t>
            </a:r>
            <a:r>
              <a:rPr lang="en-US" sz="2000" b="1" dirty="0"/>
              <a:t>cross-platform </a:t>
            </a:r>
            <a:r>
              <a:rPr lang="en-US" sz="2000" dirty="0"/>
              <a:t>library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Developer usability as a priority (</a:t>
            </a:r>
            <a:r>
              <a:rPr lang="en-US" sz="2000" b="1" dirty="0"/>
              <a:t>API</a:t>
            </a:r>
            <a:r>
              <a:rPr lang="en-US" sz="2000" dirty="0"/>
              <a:t>)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No known security problems</a:t>
            </a:r>
            <a:endParaRPr lang="en-US" sz="2000" baseline="30000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E89C3CB-CD1D-C949-AC03-78C69E741945}"/>
              </a:ext>
            </a:extLst>
          </p:cNvPr>
          <p:cNvSpPr txBox="1"/>
          <p:nvPr/>
        </p:nvSpPr>
        <p:spPr>
          <a:xfrm>
            <a:off x="2436980" y="1884821"/>
            <a:ext cx="198548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70C0"/>
                </a:solidFill>
              </a:rPr>
              <a:t>Modern</a:t>
            </a: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r>
              <a:rPr lang="en-GB" sz="2000" b="1" dirty="0">
                <a:solidFill>
                  <a:srgbClr val="0070C0"/>
                </a:solidFill>
              </a:rPr>
              <a:t>Vetted</a:t>
            </a: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r>
              <a:rPr lang="en-GB" sz="2000" b="1" dirty="0">
                <a:solidFill>
                  <a:srgbClr val="0070C0"/>
                </a:solidFill>
              </a:rPr>
              <a:t>Secure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301D76-1DA4-E94A-A324-0E3D2FC3AD93}"/>
              </a:ext>
            </a:extLst>
          </p:cNvPr>
          <p:cNvSpPr txBox="1"/>
          <p:nvPr/>
        </p:nvSpPr>
        <p:spPr>
          <a:xfrm>
            <a:off x="2096367" y="1361601"/>
            <a:ext cx="5930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cap="small" dirty="0">
                <a:solidFill>
                  <a:schemeClr val="accent5">
                    <a:lumMod val="75000"/>
                  </a:schemeClr>
                </a:solidFill>
              </a:rPr>
              <a:t>BORING CRYPTOGRAPHY</a:t>
            </a:r>
            <a:endParaRPr lang="en-GB" sz="2800" b="1" u="sng" cap="small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0734B28-1D3C-4440-8190-D26476240B66}"/>
              </a:ext>
            </a:extLst>
          </p:cNvPr>
          <p:cNvSpPr txBox="1"/>
          <p:nvPr/>
        </p:nvSpPr>
        <p:spPr>
          <a:xfrm>
            <a:off x="4439384" y="3148969"/>
            <a:ext cx="70515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000" b="1" dirty="0"/>
              <a:t>Best-of-breed</a:t>
            </a:r>
            <a:r>
              <a:rPr lang="en-US" sz="2000" dirty="0"/>
              <a:t> Cryptographic Mechanisms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b="1" dirty="0"/>
              <a:t>Strong</a:t>
            </a:r>
            <a:r>
              <a:rPr lang="en-US" sz="2000" dirty="0"/>
              <a:t> Primitives, Key-sizes, Nonces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No magic constants or unexplained tweaks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b="1" dirty="0"/>
              <a:t>Community-validated</a:t>
            </a:r>
            <a:r>
              <a:rPr lang="en-US" sz="2000" dirty="0"/>
              <a:t> Cryptographic Primitives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8628CDC-5652-B246-87D2-035F2E989B40}"/>
              </a:ext>
            </a:extLst>
          </p:cNvPr>
          <p:cNvCxnSpPr>
            <a:cxnSpLocks/>
          </p:cNvCxnSpPr>
          <p:nvPr/>
        </p:nvCxnSpPr>
        <p:spPr>
          <a:xfrm flipH="1">
            <a:off x="2554515" y="3057276"/>
            <a:ext cx="8936412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4E65F90-CABB-D941-B910-97C53E0E7F28}"/>
              </a:ext>
            </a:extLst>
          </p:cNvPr>
          <p:cNvSpPr txBox="1"/>
          <p:nvPr/>
        </p:nvSpPr>
        <p:spPr>
          <a:xfrm>
            <a:off x="4494046" y="4696406"/>
            <a:ext cx="692530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000" b="1" dirty="0"/>
              <a:t>Solid</a:t>
            </a:r>
            <a:r>
              <a:rPr lang="en-US" sz="2000" dirty="0"/>
              <a:t> implementation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b="1" dirty="0"/>
              <a:t>Side-channels </a:t>
            </a:r>
            <a:r>
              <a:rPr lang="en-US" sz="2000" dirty="0"/>
              <a:t>- all crypto is time-constant, no array accesses using secret data, time-constant compare</a:t>
            </a:r>
          </a:p>
          <a:p>
            <a:pPr marL="342900" indent="-342900">
              <a:buFont typeface="Wingdings" pitchFamily="2" charset="2"/>
              <a:buChar char="ü"/>
            </a:pPr>
            <a:endParaRPr lang="en-US" sz="200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19B6AD7-1E4C-1741-B237-FD1411A1D4D1}"/>
              </a:ext>
            </a:extLst>
          </p:cNvPr>
          <p:cNvCxnSpPr>
            <a:cxnSpLocks/>
          </p:cNvCxnSpPr>
          <p:nvPr/>
        </p:nvCxnSpPr>
        <p:spPr>
          <a:xfrm flipH="1">
            <a:off x="2546058" y="4564100"/>
            <a:ext cx="8936412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EBCEFC30-6A68-A840-B603-D2C77A74E27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711401" y="648501"/>
            <a:ext cx="4281615" cy="2854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3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3"/>
          <p:cNvSpPr txBox="1"/>
          <p:nvPr/>
        </p:nvSpPr>
        <p:spPr>
          <a:xfrm>
            <a:off x="721895" y="115746"/>
            <a:ext cx="10769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The Good &amp; Bad bits</a:t>
            </a:r>
            <a:endParaRPr lang="en-GB" sz="3600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FBB2F8-8BBC-4843-8F22-C48A9FECF77F}"/>
              </a:ext>
            </a:extLst>
          </p:cNvPr>
          <p:cNvSpPr txBox="1"/>
          <p:nvPr/>
        </p:nvSpPr>
        <p:spPr>
          <a:xfrm>
            <a:off x="4439384" y="1919344"/>
            <a:ext cx="69253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Focus on higher-level security problems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Menu of “trusted” cryptographic building-blocks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Abstracts multiple details</a:t>
            </a:r>
            <a:endParaRPr lang="en-US" sz="2000" baseline="30000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E89C3CB-CD1D-C949-AC03-78C69E741945}"/>
              </a:ext>
            </a:extLst>
          </p:cNvPr>
          <p:cNvSpPr txBox="1"/>
          <p:nvPr/>
        </p:nvSpPr>
        <p:spPr>
          <a:xfrm>
            <a:off x="2436980" y="1884821"/>
            <a:ext cx="198548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70C0"/>
                </a:solidFill>
              </a:rPr>
              <a:t>Higher Level</a:t>
            </a: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r>
              <a:rPr lang="en-GB" sz="2000" b="1">
                <a:solidFill>
                  <a:srgbClr val="0070C0"/>
                </a:solidFill>
              </a:rPr>
              <a:t>Good news</a:t>
            </a:r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r>
              <a:rPr lang="en-GB" sz="2000" b="1" dirty="0">
                <a:solidFill>
                  <a:srgbClr val="0070C0"/>
                </a:solidFill>
              </a:rPr>
              <a:t>Problems</a:t>
            </a:r>
          </a:p>
          <a:p>
            <a:endParaRPr lang="en-GB" sz="2000" b="1" dirty="0">
              <a:solidFill>
                <a:srgbClr val="0070C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301D76-1DA4-E94A-A324-0E3D2FC3AD93}"/>
              </a:ext>
            </a:extLst>
          </p:cNvPr>
          <p:cNvSpPr txBox="1"/>
          <p:nvPr/>
        </p:nvSpPr>
        <p:spPr>
          <a:xfrm>
            <a:off x="2096367" y="1361601"/>
            <a:ext cx="2135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cap="small" dirty="0">
                <a:solidFill>
                  <a:schemeClr val="accent5">
                    <a:lumMod val="75000"/>
                  </a:schemeClr>
                </a:solidFill>
              </a:rPr>
              <a:t>FOCUS</a:t>
            </a:r>
            <a:endParaRPr lang="en-GB" sz="2800" b="1" u="sng" cap="small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0734B28-1D3C-4440-8190-D26476240B66}"/>
              </a:ext>
            </a:extLst>
          </p:cNvPr>
          <p:cNvSpPr txBox="1"/>
          <p:nvPr/>
        </p:nvSpPr>
        <p:spPr>
          <a:xfrm>
            <a:off x="4422469" y="4030719"/>
            <a:ext cx="705154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You can now make new mistakes, not old ones!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Security is still difficult to get right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New “Algorithms”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API Bloat !</a:t>
            </a:r>
          </a:p>
          <a:p>
            <a:pPr marL="342900" indent="-342900">
              <a:buFont typeface="Wingdings" pitchFamily="2" charset="2"/>
              <a:buChar char="ü"/>
            </a:pPr>
            <a:endParaRPr lang="en-US" sz="2000" dirty="0"/>
          </a:p>
          <a:p>
            <a:r>
              <a:rPr lang="en-US" sz="2000" dirty="0"/>
              <a:t>Remember: If your basic premises are wrong, even the best library will not help.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8628CDC-5652-B246-87D2-035F2E989B40}"/>
              </a:ext>
            </a:extLst>
          </p:cNvPr>
          <p:cNvCxnSpPr>
            <a:cxnSpLocks/>
          </p:cNvCxnSpPr>
          <p:nvPr/>
        </p:nvCxnSpPr>
        <p:spPr>
          <a:xfrm flipH="1">
            <a:off x="2554515" y="3057276"/>
            <a:ext cx="8936412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85E20ED7-4F15-6D44-8A90-D4D188DB953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960" y="1361600"/>
            <a:ext cx="1443779" cy="144377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DE58EBB-F731-FE48-9D8E-E165B92926D3}"/>
              </a:ext>
            </a:extLst>
          </p:cNvPr>
          <p:cNvSpPr txBox="1"/>
          <p:nvPr/>
        </p:nvSpPr>
        <p:spPr>
          <a:xfrm>
            <a:off x="4439384" y="3162450"/>
            <a:ext cx="69253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libsodium getting wide adoption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dirty="0"/>
              <a:t>More scrutiny makes better security</a:t>
            </a:r>
            <a:endParaRPr lang="en-US" sz="2000" baseline="30000" dirty="0"/>
          </a:p>
        </p:txBody>
      </p:sp>
    </p:spTree>
    <p:extLst>
      <p:ext uri="{BB962C8B-B14F-4D97-AF65-F5344CB8AC3E}">
        <p14:creationId xmlns:p14="http://schemas.microsoft.com/office/powerpoint/2010/main" val="4265492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79B2E8C-F8A4-FE4F-8B01-D0F655AF19B4}"/>
              </a:ext>
            </a:extLst>
          </p:cNvPr>
          <p:cNvSpPr txBox="1">
            <a:spLocks/>
          </p:cNvSpPr>
          <p:nvPr/>
        </p:nvSpPr>
        <p:spPr>
          <a:xfrm>
            <a:off x="1483250" y="403729"/>
            <a:ext cx="10302350" cy="115443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>
                <a:solidFill>
                  <a:schemeClr val="accent2">
                    <a:lumMod val="75000"/>
                  </a:schemeClr>
                </a:solidFill>
                <a:latin typeface="Ubuntu" charset="0"/>
                <a:ea typeface="Ubuntu" charset="0"/>
                <a:cs typeface="Ubuntu" charset="0"/>
              </a:rPr>
              <a:t>Serviço L – Proteção de Dados Locais</a:t>
            </a:r>
            <a:endParaRPr lang="en-GB" b="1" dirty="0">
              <a:solidFill>
                <a:schemeClr val="accent2">
                  <a:lumMod val="75000"/>
                </a:schemeClr>
              </a:solidFill>
              <a:latin typeface="Ubuntu" charset="0"/>
              <a:ea typeface="Ubuntu" charset="0"/>
              <a:cs typeface="Ubuntu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8B8955-2D91-4343-A1DB-582CADA1E0F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003" y="292745"/>
            <a:ext cx="1120235" cy="1376398"/>
          </a:xfrm>
          <a:prstGeom prst="rect">
            <a:avLst/>
          </a:prstGeom>
        </p:spPr>
      </p:pic>
      <p:sp>
        <p:nvSpPr>
          <p:cNvPr id="9" name="CaixaDeTexto 5">
            <a:extLst>
              <a:ext uri="{FF2B5EF4-FFF2-40B4-BE49-F238E27FC236}">
                <a16:creationId xmlns:a16="http://schemas.microsoft.com/office/drawing/2014/main" id="{5D695CB5-8FF3-8945-8E4A-CA3893CD490E}"/>
              </a:ext>
            </a:extLst>
          </p:cNvPr>
          <p:cNvSpPr txBox="1"/>
          <p:nvPr/>
        </p:nvSpPr>
        <p:spPr>
          <a:xfrm>
            <a:off x="482387" y="2760768"/>
            <a:ext cx="2963177" cy="491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b="1" dirty="0">
                <a:solidFill>
                  <a:srgbClr val="233D60"/>
                </a:solidFill>
              </a:rPr>
              <a:t>Integridade: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8A4DCDA-9C45-DC4F-8AF0-8FEB42A96C12}"/>
              </a:ext>
            </a:extLst>
          </p:cNvPr>
          <p:cNvSpPr txBox="1"/>
          <p:nvPr/>
        </p:nvSpPr>
        <p:spPr>
          <a:xfrm>
            <a:off x="482387" y="2057687"/>
            <a:ext cx="5732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u="sng" cap="small" dirty="0" err="1">
                <a:solidFill>
                  <a:schemeClr val="accent5">
                    <a:lumMod val="75000"/>
                  </a:schemeClr>
                </a:solidFill>
              </a:rPr>
              <a:t>Garantir</a:t>
            </a:r>
            <a:r>
              <a:rPr lang="en-GB" sz="2800" b="1" u="sng" cap="small" dirty="0">
                <a:solidFill>
                  <a:schemeClr val="accent5">
                    <a:lumMod val="75000"/>
                  </a:schemeClr>
                </a:solidFill>
              </a:rPr>
              <a:t> o </a:t>
            </a:r>
            <a:r>
              <a:rPr lang="en-GB" sz="2800" b="1" u="sng" cap="small" dirty="0" err="1">
                <a:solidFill>
                  <a:schemeClr val="accent5">
                    <a:lumMod val="75000"/>
                  </a:schemeClr>
                </a:solidFill>
              </a:rPr>
              <a:t>quê</a:t>
            </a:r>
            <a:r>
              <a:rPr lang="en-GB" sz="2800" b="1" u="sng" cap="small" dirty="0">
                <a:solidFill>
                  <a:schemeClr val="accent5">
                    <a:lumMod val="75000"/>
                  </a:schemeClr>
                </a:solidFill>
              </a:rPr>
              <a:t>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B7908F6-3519-384B-BB2A-FBB5DCF52A9A}"/>
              </a:ext>
            </a:extLst>
          </p:cNvPr>
          <p:cNvGrpSpPr/>
          <p:nvPr/>
        </p:nvGrpSpPr>
        <p:grpSpPr>
          <a:xfrm>
            <a:off x="7961795" y="2057688"/>
            <a:ext cx="3854102" cy="1371312"/>
            <a:chOff x="8083826" y="2057687"/>
            <a:chExt cx="3750392" cy="1785443"/>
          </a:xfrm>
        </p:grpSpPr>
        <p:sp useBgFill="1"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220658AA-BF2F-9E46-83E1-14CA131BF905}"/>
                </a:ext>
              </a:extLst>
            </p:cNvPr>
            <p:cNvSpPr/>
            <p:nvPr/>
          </p:nvSpPr>
          <p:spPr>
            <a:xfrm>
              <a:off x="8083826" y="2057687"/>
              <a:ext cx="3750392" cy="1785443"/>
            </a:xfrm>
            <a:prstGeom prst="roundRect">
              <a:avLst>
                <a:gd name="adj" fmla="val 5416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10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87C6BFA-4413-2841-BFD1-2546BA8D121E}"/>
                </a:ext>
              </a:extLst>
            </p:cNvPr>
            <p:cNvSpPr txBox="1"/>
            <p:nvPr/>
          </p:nvSpPr>
          <p:spPr>
            <a:xfrm>
              <a:off x="8935757" y="2201525"/>
              <a:ext cx="2795037" cy="1518025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pt-BR" sz="1600" b="1" dirty="0">
                  <a:solidFill>
                    <a:srgbClr val="FF0000"/>
                  </a:solidFill>
                </a:rPr>
                <a:t>Produtor e Consumidor dos Dados Protegidos </a:t>
              </a:r>
              <a:br>
                <a:rPr lang="pt-BR" sz="1600" b="1" dirty="0">
                  <a:solidFill>
                    <a:srgbClr val="FF0000"/>
                  </a:solidFill>
                </a:rPr>
              </a:br>
              <a:r>
                <a:rPr lang="pt-BR" sz="1600" b="1" dirty="0">
                  <a:solidFill>
                    <a:srgbClr val="FF0000"/>
                  </a:solidFill>
                </a:rPr>
                <a:t>é o mesmo.</a:t>
              </a:r>
              <a:endParaRPr lang="pt-BR" sz="16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BF85751-CA41-EC40-AE7B-6590E6443D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81253" y="2201525"/>
              <a:ext cx="350038" cy="1518025"/>
            </a:xfrm>
            <a:prstGeom prst="rect">
              <a:avLst/>
            </a:prstGeom>
          </p:spPr>
        </p:pic>
      </p:grpSp>
      <p:sp>
        <p:nvSpPr>
          <p:cNvPr id="23" name="CaixaDeTexto 5">
            <a:extLst>
              <a:ext uri="{FF2B5EF4-FFF2-40B4-BE49-F238E27FC236}">
                <a16:creationId xmlns:a16="http://schemas.microsoft.com/office/drawing/2014/main" id="{944EC313-0E56-9D43-B7D8-F86434FD0746}"/>
              </a:ext>
            </a:extLst>
          </p:cNvPr>
          <p:cNvSpPr txBox="1"/>
          <p:nvPr/>
        </p:nvSpPr>
        <p:spPr>
          <a:xfrm>
            <a:off x="3538330" y="2753513"/>
            <a:ext cx="3896140" cy="953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pt-BR" sz="2000" dirty="0" err="1">
                <a:solidFill>
                  <a:srgbClr val="233D60"/>
                </a:solidFill>
              </a:rPr>
              <a:t>Hash</a:t>
            </a:r>
            <a:r>
              <a:rPr lang="pt-BR" sz="2000" dirty="0">
                <a:solidFill>
                  <a:srgbClr val="233D60"/>
                </a:solidFill>
              </a:rPr>
              <a:t> simples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pt-BR" sz="2000" dirty="0">
                <a:solidFill>
                  <a:srgbClr val="233D60"/>
                </a:solidFill>
              </a:rPr>
              <a:t>Autenticador</a:t>
            </a:r>
          </a:p>
        </p:txBody>
      </p:sp>
      <p:sp>
        <p:nvSpPr>
          <p:cNvPr id="24" name="CaixaDeTexto 5">
            <a:extLst>
              <a:ext uri="{FF2B5EF4-FFF2-40B4-BE49-F238E27FC236}">
                <a16:creationId xmlns:a16="http://schemas.microsoft.com/office/drawing/2014/main" id="{B8B6163F-E7D9-564E-86F8-815704499E1E}"/>
              </a:ext>
            </a:extLst>
          </p:cNvPr>
          <p:cNvSpPr txBox="1"/>
          <p:nvPr/>
        </p:nvSpPr>
        <p:spPr>
          <a:xfrm>
            <a:off x="482387" y="4663656"/>
            <a:ext cx="2963177" cy="491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b="1" dirty="0">
                <a:solidFill>
                  <a:srgbClr val="233D60"/>
                </a:solidFill>
              </a:rPr>
              <a:t>Confidencialidade:</a:t>
            </a:r>
          </a:p>
        </p:txBody>
      </p:sp>
      <p:sp>
        <p:nvSpPr>
          <p:cNvPr id="26" name="CaixaDeTexto 5">
            <a:extLst>
              <a:ext uri="{FF2B5EF4-FFF2-40B4-BE49-F238E27FC236}">
                <a16:creationId xmlns:a16="http://schemas.microsoft.com/office/drawing/2014/main" id="{7DE3CDCF-A53A-9642-8539-49DF3DE02B3C}"/>
              </a:ext>
            </a:extLst>
          </p:cNvPr>
          <p:cNvSpPr txBox="1"/>
          <p:nvPr/>
        </p:nvSpPr>
        <p:spPr>
          <a:xfrm>
            <a:off x="3538330" y="4656401"/>
            <a:ext cx="3896140" cy="491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pt-BR" sz="2000" dirty="0">
                <a:solidFill>
                  <a:srgbClr val="233D60"/>
                </a:solidFill>
              </a:rPr>
              <a:t>Envelope (caixa) secreto</a:t>
            </a:r>
          </a:p>
        </p:txBody>
      </p:sp>
    </p:spTree>
    <p:extLst>
      <p:ext uri="{BB962C8B-B14F-4D97-AF65-F5344CB8AC3E}">
        <p14:creationId xmlns:p14="http://schemas.microsoft.com/office/powerpoint/2010/main" val="2597649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79B2E8C-F8A4-FE4F-8B01-D0F655AF19B4}"/>
              </a:ext>
            </a:extLst>
          </p:cNvPr>
          <p:cNvSpPr txBox="1">
            <a:spLocks/>
          </p:cNvSpPr>
          <p:nvPr/>
        </p:nvSpPr>
        <p:spPr>
          <a:xfrm>
            <a:off x="1483250" y="403729"/>
            <a:ext cx="10302350" cy="115443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>
                <a:solidFill>
                  <a:schemeClr val="accent2">
                    <a:lumMod val="75000"/>
                  </a:schemeClr>
                </a:solidFill>
                <a:latin typeface="Ubuntu" charset="0"/>
                <a:ea typeface="Ubuntu" charset="0"/>
                <a:cs typeface="Ubuntu" charset="0"/>
              </a:rPr>
              <a:t>Serviço </a:t>
            </a:r>
            <a:r>
              <a:rPr lang="pt-BR" b="1" dirty="0" err="1">
                <a:solidFill>
                  <a:schemeClr val="accent2">
                    <a:lumMod val="75000"/>
                  </a:schemeClr>
                </a:solidFill>
                <a:latin typeface="Ubuntu" charset="0"/>
                <a:ea typeface="Ubuntu" charset="0"/>
                <a:cs typeface="Ubuntu" charset="0"/>
              </a:rPr>
              <a:t>U</a:t>
            </a:r>
            <a:r>
              <a:rPr lang="pt-BR" b="1" dirty="0">
                <a:solidFill>
                  <a:schemeClr val="accent2">
                    <a:lumMod val="75000"/>
                  </a:schemeClr>
                </a:solidFill>
                <a:latin typeface="Ubuntu" charset="0"/>
                <a:ea typeface="Ubuntu" charset="0"/>
                <a:cs typeface="Ubuntu" charset="0"/>
              </a:rPr>
              <a:t> – Autenticação do Usuário</a:t>
            </a:r>
            <a:endParaRPr lang="en-GB" b="1" dirty="0">
              <a:solidFill>
                <a:schemeClr val="accent2">
                  <a:lumMod val="75000"/>
                </a:schemeClr>
              </a:solidFill>
              <a:latin typeface="Ubuntu" charset="0"/>
              <a:ea typeface="Ubuntu" charset="0"/>
              <a:cs typeface="Ubuntu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8B8955-2D91-4343-A1DB-582CADA1E0F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003" y="292745"/>
            <a:ext cx="1120235" cy="1376398"/>
          </a:xfrm>
          <a:prstGeom prst="rect">
            <a:avLst/>
          </a:prstGeom>
        </p:spPr>
      </p:pic>
      <p:sp>
        <p:nvSpPr>
          <p:cNvPr id="9" name="CaixaDeTexto 5">
            <a:extLst>
              <a:ext uri="{FF2B5EF4-FFF2-40B4-BE49-F238E27FC236}">
                <a16:creationId xmlns:a16="http://schemas.microsoft.com/office/drawing/2014/main" id="{5D695CB5-8FF3-8945-8E4A-CA3893CD490E}"/>
              </a:ext>
            </a:extLst>
          </p:cNvPr>
          <p:cNvSpPr txBox="1"/>
          <p:nvPr/>
        </p:nvSpPr>
        <p:spPr>
          <a:xfrm>
            <a:off x="482387" y="2760768"/>
            <a:ext cx="2963177" cy="491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b="1" dirty="0">
                <a:solidFill>
                  <a:srgbClr val="233D60"/>
                </a:solidFill>
              </a:rPr>
              <a:t>Autenticação: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8A4DCDA-9C45-DC4F-8AF0-8FEB42A96C12}"/>
              </a:ext>
            </a:extLst>
          </p:cNvPr>
          <p:cNvSpPr txBox="1"/>
          <p:nvPr/>
        </p:nvSpPr>
        <p:spPr>
          <a:xfrm>
            <a:off x="482387" y="2057687"/>
            <a:ext cx="5732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u="sng" cap="small" dirty="0" err="1">
                <a:solidFill>
                  <a:schemeClr val="accent5">
                    <a:lumMod val="75000"/>
                  </a:schemeClr>
                </a:solidFill>
              </a:rPr>
              <a:t>Garantir</a:t>
            </a:r>
            <a:r>
              <a:rPr lang="en-GB" sz="2800" b="1" u="sng" cap="small" dirty="0">
                <a:solidFill>
                  <a:schemeClr val="accent5">
                    <a:lumMod val="75000"/>
                  </a:schemeClr>
                </a:solidFill>
              </a:rPr>
              <a:t> o </a:t>
            </a:r>
            <a:r>
              <a:rPr lang="en-GB" sz="2800" b="1" u="sng" cap="small" dirty="0" err="1">
                <a:solidFill>
                  <a:schemeClr val="accent5">
                    <a:lumMod val="75000"/>
                  </a:schemeClr>
                </a:solidFill>
              </a:rPr>
              <a:t>quê</a:t>
            </a:r>
            <a:r>
              <a:rPr lang="en-GB" sz="2800" b="1" u="sng" cap="small" dirty="0">
                <a:solidFill>
                  <a:schemeClr val="accent5">
                    <a:lumMod val="75000"/>
                  </a:schemeClr>
                </a:solidFill>
              </a:rPr>
              <a:t>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B7908F6-3519-384B-BB2A-FBB5DCF52A9A}"/>
              </a:ext>
            </a:extLst>
          </p:cNvPr>
          <p:cNvGrpSpPr/>
          <p:nvPr/>
        </p:nvGrpSpPr>
        <p:grpSpPr>
          <a:xfrm>
            <a:off x="7961795" y="2057688"/>
            <a:ext cx="3854102" cy="1371312"/>
            <a:chOff x="8083826" y="2057687"/>
            <a:chExt cx="3750392" cy="1785443"/>
          </a:xfrm>
        </p:grpSpPr>
        <p:sp useBgFill="1"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220658AA-BF2F-9E46-83E1-14CA131BF905}"/>
                </a:ext>
              </a:extLst>
            </p:cNvPr>
            <p:cNvSpPr/>
            <p:nvPr/>
          </p:nvSpPr>
          <p:spPr>
            <a:xfrm>
              <a:off x="8083826" y="2057687"/>
              <a:ext cx="3750392" cy="1785443"/>
            </a:xfrm>
            <a:prstGeom prst="roundRect">
              <a:avLst>
                <a:gd name="adj" fmla="val 5416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10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87C6BFA-4413-2841-BFD1-2546BA8D121E}"/>
                </a:ext>
              </a:extLst>
            </p:cNvPr>
            <p:cNvSpPr txBox="1"/>
            <p:nvPr/>
          </p:nvSpPr>
          <p:spPr>
            <a:xfrm>
              <a:off x="8935757" y="2201525"/>
              <a:ext cx="2795037" cy="1518025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pt-BR" sz="1600" b="1" dirty="0">
                  <a:solidFill>
                    <a:srgbClr val="FF0000"/>
                  </a:solidFill>
                </a:rPr>
                <a:t>Produtor e Consumidor dos Dados Protegidos </a:t>
              </a:r>
              <a:br>
                <a:rPr lang="pt-BR" sz="1600" b="1" dirty="0">
                  <a:solidFill>
                    <a:srgbClr val="FF0000"/>
                  </a:solidFill>
                </a:rPr>
              </a:br>
              <a:r>
                <a:rPr lang="pt-BR" sz="1600" b="1" dirty="0">
                  <a:solidFill>
                    <a:srgbClr val="FF0000"/>
                  </a:solidFill>
                </a:rPr>
                <a:t>é o mesmo.</a:t>
              </a:r>
              <a:endParaRPr lang="pt-BR" sz="16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BF85751-CA41-EC40-AE7B-6590E6443D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81253" y="2201525"/>
              <a:ext cx="350038" cy="1518025"/>
            </a:xfrm>
            <a:prstGeom prst="rect">
              <a:avLst/>
            </a:prstGeom>
          </p:spPr>
        </p:pic>
      </p:grpSp>
      <p:sp>
        <p:nvSpPr>
          <p:cNvPr id="23" name="CaixaDeTexto 5">
            <a:extLst>
              <a:ext uri="{FF2B5EF4-FFF2-40B4-BE49-F238E27FC236}">
                <a16:creationId xmlns:a16="http://schemas.microsoft.com/office/drawing/2014/main" id="{944EC313-0E56-9D43-B7D8-F86434FD0746}"/>
              </a:ext>
            </a:extLst>
          </p:cNvPr>
          <p:cNvSpPr txBox="1"/>
          <p:nvPr/>
        </p:nvSpPr>
        <p:spPr>
          <a:xfrm>
            <a:off x="3538330" y="2753513"/>
            <a:ext cx="3896140" cy="491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pt-BR" sz="2000" dirty="0">
                <a:solidFill>
                  <a:srgbClr val="233D60"/>
                </a:solidFill>
              </a:rPr>
              <a:t>Senha</a:t>
            </a:r>
          </a:p>
        </p:txBody>
      </p:sp>
      <p:sp>
        <p:nvSpPr>
          <p:cNvPr id="24" name="CaixaDeTexto 5">
            <a:extLst>
              <a:ext uri="{FF2B5EF4-FFF2-40B4-BE49-F238E27FC236}">
                <a16:creationId xmlns:a16="http://schemas.microsoft.com/office/drawing/2014/main" id="{B8B6163F-E7D9-564E-86F8-815704499E1E}"/>
              </a:ext>
            </a:extLst>
          </p:cNvPr>
          <p:cNvSpPr txBox="1"/>
          <p:nvPr/>
        </p:nvSpPr>
        <p:spPr>
          <a:xfrm>
            <a:off x="482387" y="4663656"/>
            <a:ext cx="2963177" cy="491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b="1" dirty="0">
                <a:solidFill>
                  <a:srgbClr val="233D60"/>
                </a:solidFill>
              </a:rPr>
              <a:t>Confidencialidade:</a:t>
            </a:r>
          </a:p>
        </p:txBody>
      </p:sp>
      <p:sp>
        <p:nvSpPr>
          <p:cNvPr id="26" name="CaixaDeTexto 5">
            <a:extLst>
              <a:ext uri="{FF2B5EF4-FFF2-40B4-BE49-F238E27FC236}">
                <a16:creationId xmlns:a16="http://schemas.microsoft.com/office/drawing/2014/main" id="{7DE3CDCF-A53A-9642-8539-49DF3DE02B3C}"/>
              </a:ext>
            </a:extLst>
          </p:cNvPr>
          <p:cNvSpPr txBox="1"/>
          <p:nvPr/>
        </p:nvSpPr>
        <p:spPr>
          <a:xfrm>
            <a:off x="3538330" y="4656401"/>
            <a:ext cx="3896140" cy="491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pt-BR" sz="2000" dirty="0">
                <a:solidFill>
                  <a:srgbClr val="233D60"/>
                </a:solidFill>
              </a:rPr>
              <a:t>Envelope (caixa) secreto</a:t>
            </a:r>
          </a:p>
        </p:txBody>
      </p:sp>
    </p:spTree>
    <p:extLst>
      <p:ext uri="{BB962C8B-B14F-4D97-AF65-F5344CB8AC3E}">
        <p14:creationId xmlns:p14="http://schemas.microsoft.com/office/powerpoint/2010/main" val="379254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79B2E8C-F8A4-FE4F-8B01-D0F655AF19B4}"/>
              </a:ext>
            </a:extLst>
          </p:cNvPr>
          <p:cNvSpPr txBox="1">
            <a:spLocks/>
          </p:cNvSpPr>
          <p:nvPr/>
        </p:nvSpPr>
        <p:spPr>
          <a:xfrm>
            <a:off x="1483250" y="403729"/>
            <a:ext cx="10302350" cy="115443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>
                <a:solidFill>
                  <a:schemeClr val="accent2">
                    <a:lumMod val="75000"/>
                  </a:schemeClr>
                </a:solidFill>
                <a:latin typeface="Ubuntu" charset="0"/>
                <a:ea typeface="Ubuntu" charset="0"/>
                <a:cs typeface="Ubuntu" charset="0"/>
              </a:rPr>
              <a:t>Serviço 1 – Proteção de Dados Locais</a:t>
            </a:r>
            <a:endParaRPr lang="en-GB" b="1" dirty="0">
              <a:solidFill>
                <a:schemeClr val="accent2">
                  <a:lumMod val="75000"/>
                </a:schemeClr>
              </a:solidFill>
              <a:latin typeface="Ubuntu" charset="0"/>
              <a:ea typeface="Ubuntu" charset="0"/>
              <a:cs typeface="Ubuntu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8B8955-2D91-4343-A1DB-582CADA1E0F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003" y="292745"/>
            <a:ext cx="1120235" cy="1376398"/>
          </a:xfrm>
          <a:prstGeom prst="rect">
            <a:avLst/>
          </a:prstGeom>
        </p:spPr>
      </p:pic>
      <p:sp>
        <p:nvSpPr>
          <p:cNvPr id="9" name="CaixaDeTexto 5">
            <a:extLst>
              <a:ext uri="{FF2B5EF4-FFF2-40B4-BE49-F238E27FC236}">
                <a16:creationId xmlns:a16="http://schemas.microsoft.com/office/drawing/2014/main" id="{5D695CB5-8FF3-8945-8E4A-CA3893CD490E}"/>
              </a:ext>
            </a:extLst>
          </p:cNvPr>
          <p:cNvSpPr txBox="1"/>
          <p:nvPr/>
        </p:nvSpPr>
        <p:spPr>
          <a:xfrm>
            <a:off x="482387" y="2760768"/>
            <a:ext cx="2963177" cy="491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b="1" dirty="0">
                <a:solidFill>
                  <a:srgbClr val="233D60"/>
                </a:solidFill>
              </a:rPr>
              <a:t>Integridade: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8A4DCDA-9C45-DC4F-8AF0-8FEB42A96C12}"/>
              </a:ext>
            </a:extLst>
          </p:cNvPr>
          <p:cNvSpPr txBox="1"/>
          <p:nvPr/>
        </p:nvSpPr>
        <p:spPr>
          <a:xfrm>
            <a:off x="482387" y="2057687"/>
            <a:ext cx="5732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u="sng" cap="small" dirty="0" err="1">
                <a:solidFill>
                  <a:schemeClr val="accent5">
                    <a:lumMod val="75000"/>
                  </a:schemeClr>
                </a:solidFill>
              </a:rPr>
              <a:t>Garantir</a:t>
            </a:r>
            <a:r>
              <a:rPr lang="en-GB" sz="2800" b="1" u="sng" cap="small" dirty="0">
                <a:solidFill>
                  <a:schemeClr val="accent5">
                    <a:lumMod val="75000"/>
                  </a:schemeClr>
                </a:solidFill>
              </a:rPr>
              <a:t> o </a:t>
            </a:r>
            <a:r>
              <a:rPr lang="en-GB" sz="2800" b="1" u="sng" cap="small" dirty="0" err="1">
                <a:solidFill>
                  <a:schemeClr val="accent5">
                    <a:lumMod val="75000"/>
                  </a:schemeClr>
                </a:solidFill>
              </a:rPr>
              <a:t>quê</a:t>
            </a:r>
            <a:r>
              <a:rPr lang="en-GB" sz="2800" b="1" u="sng" cap="small" dirty="0">
                <a:solidFill>
                  <a:schemeClr val="accent5">
                    <a:lumMod val="75000"/>
                  </a:schemeClr>
                </a:solidFill>
              </a:rPr>
              <a:t>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B7908F6-3519-384B-BB2A-FBB5DCF52A9A}"/>
              </a:ext>
            </a:extLst>
          </p:cNvPr>
          <p:cNvGrpSpPr/>
          <p:nvPr/>
        </p:nvGrpSpPr>
        <p:grpSpPr>
          <a:xfrm>
            <a:off x="7961795" y="2057688"/>
            <a:ext cx="3854102" cy="1371312"/>
            <a:chOff x="8083826" y="2057687"/>
            <a:chExt cx="3750392" cy="1785443"/>
          </a:xfrm>
        </p:grpSpPr>
        <p:sp useBgFill="1"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220658AA-BF2F-9E46-83E1-14CA131BF905}"/>
                </a:ext>
              </a:extLst>
            </p:cNvPr>
            <p:cNvSpPr/>
            <p:nvPr/>
          </p:nvSpPr>
          <p:spPr>
            <a:xfrm>
              <a:off x="8083826" y="2057687"/>
              <a:ext cx="3750392" cy="1785443"/>
            </a:xfrm>
            <a:prstGeom prst="roundRect">
              <a:avLst>
                <a:gd name="adj" fmla="val 5416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10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87C6BFA-4413-2841-BFD1-2546BA8D121E}"/>
                </a:ext>
              </a:extLst>
            </p:cNvPr>
            <p:cNvSpPr txBox="1"/>
            <p:nvPr/>
          </p:nvSpPr>
          <p:spPr>
            <a:xfrm>
              <a:off x="8935757" y="2201525"/>
              <a:ext cx="2795037" cy="1518025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pt-BR" sz="1600" b="1" dirty="0">
                  <a:solidFill>
                    <a:srgbClr val="FF0000"/>
                  </a:solidFill>
                </a:rPr>
                <a:t>Produtor e Consumidor dos Dados Protegidos </a:t>
              </a:r>
              <a:br>
                <a:rPr lang="pt-BR" sz="1600" b="1" dirty="0">
                  <a:solidFill>
                    <a:srgbClr val="FF0000"/>
                  </a:solidFill>
                </a:rPr>
              </a:br>
              <a:r>
                <a:rPr lang="pt-BR" sz="1600" b="1" dirty="0">
                  <a:solidFill>
                    <a:srgbClr val="FF0000"/>
                  </a:solidFill>
                </a:rPr>
                <a:t>é o mesmo.</a:t>
              </a:r>
              <a:endParaRPr lang="pt-BR" sz="16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BF85751-CA41-EC40-AE7B-6590E6443D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81253" y="2201525"/>
              <a:ext cx="350038" cy="1518025"/>
            </a:xfrm>
            <a:prstGeom prst="rect">
              <a:avLst/>
            </a:prstGeom>
          </p:spPr>
        </p:pic>
      </p:grpSp>
      <p:sp>
        <p:nvSpPr>
          <p:cNvPr id="23" name="CaixaDeTexto 5">
            <a:extLst>
              <a:ext uri="{FF2B5EF4-FFF2-40B4-BE49-F238E27FC236}">
                <a16:creationId xmlns:a16="http://schemas.microsoft.com/office/drawing/2014/main" id="{944EC313-0E56-9D43-B7D8-F86434FD0746}"/>
              </a:ext>
            </a:extLst>
          </p:cNvPr>
          <p:cNvSpPr txBox="1"/>
          <p:nvPr/>
        </p:nvSpPr>
        <p:spPr>
          <a:xfrm>
            <a:off x="3538330" y="2753513"/>
            <a:ext cx="3896140" cy="953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pt-BR" sz="2000" dirty="0" err="1">
                <a:solidFill>
                  <a:srgbClr val="233D60"/>
                </a:solidFill>
              </a:rPr>
              <a:t>Hash</a:t>
            </a:r>
            <a:r>
              <a:rPr lang="pt-BR" sz="2000" dirty="0">
                <a:solidFill>
                  <a:srgbClr val="233D60"/>
                </a:solidFill>
              </a:rPr>
              <a:t> simples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pt-BR" sz="2000" dirty="0">
                <a:solidFill>
                  <a:srgbClr val="233D60"/>
                </a:solidFill>
              </a:rPr>
              <a:t>Autenticador</a:t>
            </a:r>
          </a:p>
        </p:txBody>
      </p:sp>
      <p:sp>
        <p:nvSpPr>
          <p:cNvPr id="24" name="CaixaDeTexto 5">
            <a:extLst>
              <a:ext uri="{FF2B5EF4-FFF2-40B4-BE49-F238E27FC236}">
                <a16:creationId xmlns:a16="http://schemas.microsoft.com/office/drawing/2014/main" id="{B8B6163F-E7D9-564E-86F8-815704499E1E}"/>
              </a:ext>
            </a:extLst>
          </p:cNvPr>
          <p:cNvSpPr txBox="1"/>
          <p:nvPr/>
        </p:nvSpPr>
        <p:spPr>
          <a:xfrm>
            <a:off x="482387" y="4663656"/>
            <a:ext cx="2963177" cy="491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b="1" dirty="0">
                <a:solidFill>
                  <a:srgbClr val="233D60"/>
                </a:solidFill>
              </a:rPr>
              <a:t>Confidencialidade:</a:t>
            </a:r>
          </a:p>
        </p:txBody>
      </p:sp>
      <p:sp>
        <p:nvSpPr>
          <p:cNvPr id="26" name="CaixaDeTexto 5">
            <a:extLst>
              <a:ext uri="{FF2B5EF4-FFF2-40B4-BE49-F238E27FC236}">
                <a16:creationId xmlns:a16="http://schemas.microsoft.com/office/drawing/2014/main" id="{7DE3CDCF-A53A-9642-8539-49DF3DE02B3C}"/>
              </a:ext>
            </a:extLst>
          </p:cNvPr>
          <p:cNvSpPr txBox="1"/>
          <p:nvPr/>
        </p:nvSpPr>
        <p:spPr>
          <a:xfrm>
            <a:off x="3538330" y="4656401"/>
            <a:ext cx="3896140" cy="491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pt-BR" sz="2000" dirty="0">
                <a:solidFill>
                  <a:srgbClr val="233D60"/>
                </a:solidFill>
              </a:rPr>
              <a:t>Envelope (caixa) secreto</a:t>
            </a:r>
          </a:p>
        </p:txBody>
      </p:sp>
    </p:spTree>
    <p:extLst>
      <p:ext uri="{BB962C8B-B14F-4D97-AF65-F5344CB8AC3E}">
        <p14:creationId xmlns:p14="http://schemas.microsoft.com/office/powerpoint/2010/main" val="935294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79B2E8C-F8A4-FE4F-8B01-D0F655AF19B4}"/>
              </a:ext>
            </a:extLst>
          </p:cNvPr>
          <p:cNvSpPr txBox="1">
            <a:spLocks/>
          </p:cNvSpPr>
          <p:nvPr/>
        </p:nvSpPr>
        <p:spPr>
          <a:xfrm>
            <a:off x="1483250" y="403729"/>
            <a:ext cx="10302350" cy="115443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>
                <a:solidFill>
                  <a:schemeClr val="accent2">
                    <a:lumMod val="75000"/>
                  </a:schemeClr>
                </a:solidFill>
                <a:latin typeface="Ubuntu" charset="0"/>
                <a:ea typeface="Ubuntu" charset="0"/>
                <a:cs typeface="Ubuntu" charset="0"/>
              </a:rPr>
              <a:t>Serviço 1 – Proteção de Dados Locais</a:t>
            </a:r>
            <a:endParaRPr lang="en-GB" b="1" dirty="0">
              <a:solidFill>
                <a:schemeClr val="accent2">
                  <a:lumMod val="75000"/>
                </a:schemeClr>
              </a:solidFill>
              <a:latin typeface="Ubuntu" charset="0"/>
              <a:ea typeface="Ubuntu" charset="0"/>
              <a:cs typeface="Ubuntu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8B8955-2D91-4343-A1DB-582CADA1E0F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003" y="292745"/>
            <a:ext cx="1120235" cy="1376398"/>
          </a:xfrm>
          <a:prstGeom prst="rect">
            <a:avLst/>
          </a:prstGeom>
        </p:spPr>
      </p:pic>
      <p:sp>
        <p:nvSpPr>
          <p:cNvPr id="9" name="CaixaDeTexto 5">
            <a:extLst>
              <a:ext uri="{FF2B5EF4-FFF2-40B4-BE49-F238E27FC236}">
                <a16:creationId xmlns:a16="http://schemas.microsoft.com/office/drawing/2014/main" id="{5D695CB5-8FF3-8945-8E4A-CA3893CD490E}"/>
              </a:ext>
            </a:extLst>
          </p:cNvPr>
          <p:cNvSpPr txBox="1"/>
          <p:nvPr/>
        </p:nvSpPr>
        <p:spPr>
          <a:xfrm>
            <a:off x="482387" y="2760768"/>
            <a:ext cx="2963177" cy="491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b="1" dirty="0">
                <a:solidFill>
                  <a:srgbClr val="233D60"/>
                </a:solidFill>
              </a:rPr>
              <a:t>Integridade: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8A4DCDA-9C45-DC4F-8AF0-8FEB42A96C12}"/>
              </a:ext>
            </a:extLst>
          </p:cNvPr>
          <p:cNvSpPr txBox="1"/>
          <p:nvPr/>
        </p:nvSpPr>
        <p:spPr>
          <a:xfrm>
            <a:off x="482387" y="2057687"/>
            <a:ext cx="5732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u="sng" cap="small" dirty="0" err="1">
                <a:solidFill>
                  <a:schemeClr val="accent5">
                    <a:lumMod val="75000"/>
                  </a:schemeClr>
                </a:solidFill>
              </a:rPr>
              <a:t>Garantir</a:t>
            </a:r>
            <a:r>
              <a:rPr lang="en-GB" sz="2800" b="1" u="sng" cap="small" dirty="0">
                <a:solidFill>
                  <a:schemeClr val="accent5">
                    <a:lumMod val="75000"/>
                  </a:schemeClr>
                </a:solidFill>
              </a:rPr>
              <a:t> o </a:t>
            </a:r>
            <a:r>
              <a:rPr lang="en-GB" sz="2800" b="1" u="sng" cap="small" dirty="0" err="1">
                <a:solidFill>
                  <a:schemeClr val="accent5">
                    <a:lumMod val="75000"/>
                  </a:schemeClr>
                </a:solidFill>
              </a:rPr>
              <a:t>quê</a:t>
            </a:r>
            <a:r>
              <a:rPr lang="en-GB" sz="2800" b="1" u="sng" cap="small" dirty="0">
                <a:solidFill>
                  <a:schemeClr val="accent5">
                    <a:lumMod val="75000"/>
                  </a:schemeClr>
                </a:solidFill>
              </a:rPr>
              <a:t>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B7908F6-3519-384B-BB2A-FBB5DCF52A9A}"/>
              </a:ext>
            </a:extLst>
          </p:cNvPr>
          <p:cNvGrpSpPr/>
          <p:nvPr/>
        </p:nvGrpSpPr>
        <p:grpSpPr>
          <a:xfrm>
            <a:off x="7961795" y="2057688"/>
            <a:ext cx="3854102" cy="1371312"/>
            <a:chOff x="8083826" y="2057687"/>
            <a:chExt cx="3750392" cy="1785443"/>
          </a:xfrm>
        </p:grpSpPr>
        <p:sp useBgFill="1"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220658AA-BF2F-9E46-83E1-14CA131BF905}"/>
                </a:ext>
              </a:extLst>
            </p:cNvPr>
            <p:cNvSpPr/>
            <p:nvPr/>
          </p:nvSpPr>
          <p:spPr>
            <a:xfrm>
              <a:off x="8083826" y="2057687"/>
              <a:ext cx="3750392" cy="1785443"/>
            </a:xfrm>
            <a:prstGeom prst="roundRect">
              <a:avLst>
                <a:gd name="adj" fmla="val 5416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10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87C6BFA-4413-2841-BFD1-2546BA8D121E}"/>
                </a:ext>
              </a:extLst>
            </p:cNvPr>
            <p:cNvSpPr txBox="1"/>
            <p:nvPr/>
          </p:nvSpPr>
          <p:spPr>
            <a:xfrm>
              <a:off x="8935757" y="2201525"/>
              <a:ext cx="2795037" cy="1518025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pt-BR" sz="1600" b="1" dirty="0">
                  <a:solidFill>
                    <a:srgbClr val="FF0000"/>
                  </a:solidFill>
                </a:rPr>
                <a:t>Produtor e Consumidor dos Dados Protegidos </a:t>
              </a:r>
              <a:br>
                <a:rPr lang="pt-BR" sz="1600" b="1" dirty="0">
                  <a:solidFill>
                    <a:srgbClr val="FF0000"/>
                  </a:solidFill>
                </a:rPr>
              </a:br>
              <a:r>
                <a:rPr lang="pt-BR" sz="1600" b="1" dirty="0">
                  <a:solidFill>
                    <a:srgbClr val="FF0000"/>
                  </a:solidFill>
                </a:rPr>
                <a:t>é o mesmo.</a:t>
              </a:r>
              <a:endParaRPr lang="pt-BR" sz="16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BF85751-CA41-EC40-AE7B-6590E6443D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81253" y="2201525"/>
              <a:ext cx="350038" cy="1518025"/>
            </a:xfrm>
            <a:prstGeom prst="rect">
              <a:avLst/>
            </a:prstGeom>
          </p:spPr>
        </p:pic>
      </p:grpSp>
      <p:sp>
        <p:nvSpPr>
          <p:cNvPr id="23" name="CaixaDeTexto 5">
            <a:extLst>
              <a:ext uri="{FF2B5EF4-FFF2-40B4-BE49-F238E27FC236}">
                <a16:creationId xmlns:a16="http://schemas.microsoft.com/office/drawing/2014/main" id="{944EC313-0E56-9D43-B7D8-F86434FD0746}"/>
              </a:ext>
            </a:extLst>
          </p:cNvPr>
          <p:cNvSpPr txBox="1"/>
          <p:nvPr/>
        </p:nvSpPr>
        <p:spPr>
          <a:xfrm>
            <a:off x="3538330" y="2753513"/>
            <a:ext cx="3896140" cy="953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pt-BR" sz="2000" dirty="0" err="1">
                <a:solidFill>
                  <a:srgbClr val="233D60"/>
                </a:solidFill>
              </a:rPr>
              <a:t>Hash</a:t>
            </a:r>
            <a:r>
              <a:rPr lang="pt-BR" sz="2000" dirty="0">
                <a:solidFill>
                  <a:srgbClr val="233D60"/>
                </a:solidFill>
              </a:rPr>
              <a:t> simples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pt-BR" sz="2000" dirty="0">
                <a:solidFill>
                  <a:srgbClr val="233D60"/>
                </a:solidFill>
              </a:rPr>
              <a:t>Autenticador</a:t>
            </a:r>
          </a:p>
        </p:txBody>
      </p:sp>
      <p:sp>
        <p:nvSpPr>
          <p:cNvPr id="24" name="CaixaDeTexto 5">
            <a:extLst>
              <a:ext uri="{FF2B5EF4-FFF2-40B4-BE49-F238E27FC236}">
                <a16:creationId xmlns:a16="http://schemas.microsoft.com/office/drawing/2014/main" id="{B8B6163F-E7D9-564E-86F8-815704499E1E}"/>
              </a:ext>
            </a:extLst>
          </p:cNvPr>
          <p:cNvSpPr txBox="1"/>
          <p:nvPr/>
        </p:nvSpPr>
        <p:spPr>
          <a:xfrm>
            <a:off x="482387" y="4663656"/>
            <a:ext cx="2963177" cy="491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b="1" dirty="0">
                <a:solidFill>
                  <a:srgbClr val="233D60"/>
                </a:solidFill>
              </a:rPr>
              <a:t>Confidencialidade:</a:t>
            </a:r>
          </a:p>
        </p:txBody>
      </p:sp>
      <p:sp>
        <p:nvSpPr>
          <p:cNvPr id="26" name="CaixaDeTexto 5">
            <a:extLst>
              <a:ext uri="{FF2B5EF4-FFF2-40B4-BE49-F238E27FC236}">
                <a16:creationId xmlns:a16="http://schemas.microsoft.com/office/drawing/2014/main" id="{7DE3CDCF-A53A-9642-8539-49DF3DE02B3C}"/>
              </a:ext>
            </a:extLst>
          </p:cNvPr>
          <p:cNvSpPr txBox="1"/>
          <p:nvPr/>
        </p:nvSpPr>
        <p:spPr>
          <a:xfrm>
            <a:off x="3538330" y="4656401"/>
            <a:ext cx="3896140" cy="491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pt-BR" sz="2000" dirty="0">
                <a:solidFill>
                  <a:srgbClr val="233D60"/>
                </a:solidFill>
              </a:rPr>
              <a:t>Envelope (caixa) secreto</a:t>
            </a:r>
          </a:p>
        </p:txBody>
      </p:sp>
    </p:spTree>
    <p:extLst>
      <p:ext uri="{BB962C8B-B14F-4D97-AF65-F5344CB8AC3E}">
        <p14:creationId xmlns:p14="http://schemas.microsoft.com/office/powerpoint/2010/main" val="1697457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79B2E8C-F8A4-FE4F-8B01-D0F655AF19B4}"/>
              </a:ext>
            </a:extLst>
          </p:cNvPr>
          <p:cNvSpPr txBox="1">
            <a:spLocks/>
          </p:cNvSpPr>
          <p:nvPr/>
        </p:nvSpPr>
        <p:spPr>
          <a:xfrm>
            <a:off x="1483250" y="403729"/>
            <a:ext cx="10302350" cy="115443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>
                <a:solidFill>
                  <a:schemeClr val="accent2">
                    <a:lumMod val="75000"/>
                  </a:schemeClr>
                </a:solidFill>
                <a:latin typeface="Ubuntu" charset="0"/>
                <a:ea typeface="Ubuntu" charset="0"/>
                <a:cs typeface="Ubuntu" charset="0"/>
              </a:rPr>
              <a:t>Serviço 1 – Proteção de Dados Locais</a:t>
            </a:r>
            <a:endParaRPr lang="en-GB" b="1" dirty="0">
              <a:solidFill>
                <a:schemeClr val="accent2">
                  <a:lumMod val="75000"/>
                </a:schemeClr>
              </a:solidFill>
              <a:latin typeface="Ubuntu" charset="0"/>
              <a:ea typeface="Ubuntu" charset="0"/>
              <a:cs typeface="Ubuntu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8B8955-2D91-4343-A1DB-582CADA1E0F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003" y="292745"/>
            <a:ext cx="1120235" cy="1376398"/>
          </a:xfrm>
          <a:prstGeom prst="rect">
            <a:avLst/>
          </a:prstGeom>
        </p:spPr>
      </p:pic>
      <p:sp>
        <p:nvSpPr>
          <p:cNvPr id="9" name="CaixaDeTexto 5">
            <a:extLst>
              <a:ext uri="{FF2B5EF4-FFF2-40B4-BE49-F238E27FC236}">
                <a16:creationId xmlns:a16="http://schemas.microsoft.com/office/drawing/2014/main" id="{5D695CB5-8FF3-8945-8E4A-CA3893CD490E}"/>
              </a:ext>
            </a:extLst>
          </p:cNvPr>
          <p:cNvSpPr txBox="1"/>
          <p:nvPr/>
        </p:nvSpPr>
        <p:spPr>
          <a:xfrm>
            <a:off x="482387" y="2760768"/>
            <a:ext cx="2963177" cy="491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b="1" dirty="0">
                <a:solidFill>
                  <a:srgbClr val="233D60"/>
                </a:solidFill>
              </a:rPr>
              <a:t>Integridade: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8A4DCDA-9C45-DC4F-8AF0-8FEB42A96C12}"/>
              </a:ext>
            </a:extLst>
          </p:cNvPr>
          <p:cNvSpPr txBox="1"/>
          <p:nvPr/>
        </p:nvSpPr>
        <p:spPr>
          <a:xfrm>
            <a:off x="482387" y="2057687"/>
            <a:ext cx="5732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u="sng" cap="small" dirty="0" err="1">
                <a:solidFill>
                  <a:schemeClr val="accent5">
                    <a:lumMod val="75000"/>
                  </a:schemeClr>
                </a:solidFill>
              </a:rPr>
              <a:t>Garantir</a:t>
            </a:r>
            <a:r>
              <a:rPr lang="en-GB" sz="2800" b="1" u="sng" cap="small" dirty="0">
                <a:solidFill>
                  <a:schemeClr val="accent5">
                    <a:lumMod val="75000"/>
                  </a:schemeClr>
                </a:solidFill>
              </a:rPr>
              <a:t> o </a:t>
            </a:r>
            <a:r>
              <a:rPr lang="en-GB" sz="2800" b="1" u="sng" cap="small" dirty="0" err="1">
                <a:solidFill>
                  <a:schemeClr val="accent5">
                    <a:lumMod val="75000"/>
                  </a:schemeClr>
                </a:solidFill>
              </a:rPr>
              <a:t>quê</a:t>
            </a:r>
            <a:r>
              <a:rPr lang="en-GB" sz="2800" b="1" u="sng" cap="small" dirty="0">
                <a:solidFill>
                  <a:schemeClr val="accent5">
                    <a:lumMod val="75000"/>
                  </a:schemeClr>
                </a:solidFill>
              </a:rPr>
              <a:t>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B7908F6-3519-384B-BB2A-FBB5DCF52A9A}"/>
              </a:ext>
            </a:extLst>
          </p:cNvPr>
          <p:cNvGrpSpPr/>
          <p:nvPr/>
        </p:nvGrpSpPr>
        <p:grpSpPr>
          <a:xfrm>
            <a:off x="7961795" y="2057688"/>
            <a:ext cx="3854102" cy="1371312"/>
            <a:chOff x="8083826" y="2057687"/>
            <a:chExt cx="3750392" cy="1785443"/>
          </a:xfrm>
        </p:grpSpPr>
        <p:sp useBgFill="1"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220658AA-BF2F-9E46-83E1-14CA131BF905}"/>
                </a:ext>
              </a:extLst>
            </p:cNvPr>
            <p:cNvSpPr/>
            <p:nvPr/>
          </p:nvSpPr>
          <p:spPr>
            <a:xfrm>
              <a:off x="8083826" y="2057687"/>
              <a:ext cx="3750392" cy="1785443"/>
            </a:xfrm>
            <a:prstGeom prst="roundRect">
              <a:avLst>
                <a:gd name="adj" fmla="val 5416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10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87C6BFA-4413-2841-BFD1-2546BA8D121E}"/>
                </a:ext>
              </a:extLst>
            </p:cNvPr>
            <p:cNvSpPr txBox="1"/>
            <p:nvPr/>
          </p:nvSpPr>
          <p:spPr>
            <a:xfrm>
              <a:off x="8935757" y="2201525"/>
              <a:ext cx="2795037" cy="1518025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pt-BR" sz="1600" b="1" dirty="0">
                  <a:solidFill>
                    <a:srgbClr val="FF0000"/>
                  </a:solidFill>
                </a:rPr>
                <a:t>Produtor e Consumidor dos Dados Protegidos </a:t>
              </a:r>
              <a:br>
                <a:rPr lang="pt-BR" sz="1600" b="1" dirty="0">
                  <a:solidFill>
                    <a:srgbClr val="FF0000"/>
                  </a:solidFill>
                </a:rPr>
              </a:br>
              <a:r>
                <a:rPr lang="pt-BR" sz="1600" b="1" dirty="0">
                  <a:solidFill>
                    <a:srgbClr val="FF0000"/>
                  </a:solidFill>
                </a:rPr>
                <a:t>é o mesmo.</a:t>
              </a:r>
              <a:endParaRPr lang="pt-BR" sz="16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BF85751-CA41-EC40-AE7B-6590E6443D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81253" y="2201525"/>
              <a:ext cx="350038" cy="1518025"/>
            </a:xfrm>
            <a:prstGeom prst="rect">
              <a:avLst/>
            </a:prstGeom>
          </p:spPr>
        </p:pic>
      </p:grpSp>
      <p:sp>
        <p:nvSpPr>
          <p:cNvPr id="23" name="CaixaDeTexto 5">
            <a:extLst>
              <a:ext uri="{FF2B5EF4-FFF2-40B4-BE49-F238E27FC236}">
                <a16:creationId xmlns:a16="http://schemas.microsoft.com/office/drawing/2014/main" id="{944EC313-0E56-9D43-B7D8-F86434FD0746}"/>
              </a:ext>
            </a:extLst>
          </p:cNvPr>
          <p:cNvSpPr txBox="1"/>
          <p:nvPr/>
        </p:nvSpPr>
        <p:spPr>
          <a:xfrm>
            <a:off x="3538330" y="2753513"/>
            <a:ext cx="3896140" cy="953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pt-BR" sz="2000" dirty="0" err="1">
                <a:solidFill>
                  <a:srgbClr val="233D60"/>
                </a:solidFill>
              </a:rPr>
              <a:t>Hash</a:t>
            </a:r>
            <a:r>
              <a:rPr lang="pt-BR" sz="2000" dirty="0">
                <a:solidFill>
                  <a:srgbClr val="233D60"/>
                </a:solidFill>
              </a:rPr>
              <a:t> simples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pt-BR" sz="2000" dirty="0">
                <a:solidFill>
                  <a:srgbClr val="233D60"/>
                </a:solidFill>
              </a:rPr>
              <a:t>Autenticador</a:t>
            </a:r>
          </a:p>
        </p:txBody>
      </p:sp>
      <p:sp>
        <p:nvSpPr>
          <p:cNvPr id="24" name="CaixaDeTexto 5">
            <a:extLst>
              <a:ext uri="{FF2B5EF4-FFF2-40B4-BE49-F238E27FC236}">
                <a16:creationId xmlns:a16="http://schemas.microsoft.com/office/drawing/2014/main" id="{B8B6163F-E7D9-564E-86F8-815704499E1E}"/>
              </a:ext>
            </a:extLst>
          </p:cNvPr>
          <p:cNvSpPr txBox="1"/>
          <p:nvPr/>
        </p:nvSpPr>
        <p:spPr>
          <a:xfrm>
            <a:off x="482387" y="4663656"/>
            <a:ext cx="2963177" cy="491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b="1" dirty="0">
                <a:solidFill>
                  <a:srgbClr val="233D60"/>
                </a:solidFill>
              </a:rPr>
              <a:t>Confidencialidade:</a:t>
            </a:r>
          </a:p>
        </p:txBody>
      </p:sp>
      <p:sp>
        <p:nvSpPr>
          <p:cNvPr id="26" name="CaixaDeTexto 5">
            <a:extLst>
              <a:ext uri="{FF2B5EF4-FFF2-40B4-BE49-F238E27FC236}">
                <a16:creationId xmlns:a16="http://schemas.microsoft.com/office/drawing/2014/main" id="{7DE3CDCF-A53A-9642-8539-49DF3DE02B3C}"/>
              </a:ext>
            </a:extLst>
          </p:cNvPr>
          <p:cNvSpPr txBox="1"/>
          <p:nvPr/>
        </p:nvSpPr>
        <p:spPr>
          <a:xfrm>
            <a:off x="3538330" y="4656401"/>
            <a:ext cx="3896140" cy="491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pt-BR" sz="2000" dirty="0">
                <a:solidFill>
                  <a:srgbClr val="233D60"/>
                </a:solidFill>
              </a:rPr>
              <a:t>Envelope (caixa) secreto</a:t>
            </a:r>
          </a:p>
        </p:txBody>
      </p:sp>
    </p:spTree>
    <p:extLst>
      <p:ext uri="{BB962C8B-B14F-4D97-AF65-F5344CB8AC3E}">
        <p14:creationId xmlns:p14="http://schemas.microsoft.com/office/powerpoint/2010/main" val="3300755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699654" y="1364105"/>
            <a:ext cx="10081846" cy="2907515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8000" b="1" dirty="0">
                <a:solidFill>
                  <a:srgbClr val="00A3E1"/>
                </a:solidFill>
                <a:latin typeface="Ubuntu" charset="0"/>
                <a:ea typeface="Ubuntu" charset="0"/>
                <a:cs typeface="Ubuntu" charset="0"/>
              </a:rPr>
              <a:t>Lições Aprendidas </a:t>
            </a:r>
            <a:br>
              <a:rPr lang="pt-BR" sz="8000" b="1" dirty="0">
                <a:solidFill>
                  <a:srgbClr val="00A3E1"/>
                </a:solidFill>
                <a:latin typeface="Ubuntu" charset="0"/>
                <a:ea typeface="Ubuntu" charset="0"/>
                <a:cs typeface="Ubuntu" charset="0"/>
              </a:rPr>
            </a:br>
            <a:br>
              <a:rPr lang="pt-BR" sz="2400" b="1" dirty="0">
                <a:solidFill>
                  <a:srgbClr val="00A3E1"/>
                </a:solidFill>
                <a:latin typeface="Ubuntu" charset="0"/>
                <a:ea typeface="Ubuntu" charset="0"/>
                <a:cs typeface="Ubuntu" charset="0"/>
              </a:rPr>
            </a:br>
            <a:r>
              <a:rPr lang="pt-BR" sz="4000" b="1" dirty="0">
                <a:solidFill>
                  <a:srgbClr val="00A3E1"/>
                </a:solidFill>
                <a:latin typeface="Ubuntu" charset="0"/>
                <a:ea typeface="Ubuntu" charset="0"/>
                <a:cs typeface="Ubuntu" charset="0"/>
              </a:rPr>
              <a:t>testando</a:t>
            </a:r>
            <a:endParaRPr lang="pt-BR" sz="6600" dirty="0"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12" name="CaixaDeTexto 5">
            <a:extLst>
              <a:ext uri="{FF2B5EF4-FFF2-40B4-BE49-F238E27FC236}">
                <a16:creationId xmlns:a16="http://schemas.microsoft.com/office/drawing/2014/main" id="{BF35A8B4-A0B9-9F44-96E2-BAA57A6C2327}"/>
              </a:ext>
            </a:extLst>
          </p:cNvPr>
          <p:cNvSpPr txBox="1"/>
          <p:nvPr/>
        </p:nvSpPr>
        <p:spPr>
          <a:xfrm>
            <a:off x="2093626" y="3856121"/>
            <a:ext cx="92939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cap="small" dirty="0">
                <a:solidFill>
                  <a:srgbClr val="FF0000"/>
                </a:solidFill>
              </a:rPr>
              <a:t>Componentes Seguros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5C61EDC-CB5B-C94D-A2AE-3374882FCFB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28463" y="584471"/>
            <a:ext cx="1914934" cy="2238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66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1055078" y="1323168"/>
            <a:ext cx="10081846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chemeClr val="bg1"/>
                </a:solidFill>
                <a:latin typeface="Ubuntu" panose="020B0504030602030204" pitchFamily="34" charset="0"/>
              </a:rPr>
              <a:t>Obrigado!</a:t>
            </a:r>
          </a:p>
          <a:p>
            <a:pPr algn="ctr"/>
            <a:endParaRPr lang="pt-BR" sz="2800" dirty="0">
              <a:solidFill>
                <a:schemeClr val="bg1"/>
              </a:solidFill>
              <a:latin typeface="Ubuntu" panose="020B0504030602030204" pitchFamily="34" charset="0"/>
            </a:endParaRPr>
          </a:p>
          <a:p>
            <a:pPr algn="ctr"/>
            <a:r>
              <a:rPr lang="pt-BR" sz="2000" dirty="0" err="1">
                <a:solidFill>
                  <a:schemeClr val="bg1"/>
                </a:solidFill>
              </a:rPr>
              <a:t>sean.public@nascent.com.br</a:t>
            </a:r>
            <a:endParaRPr lang="pt-BR" sz="2000" dirty="0">
              <a:solidFill>
                <a:schemeClr val="bg1"/>
              </a:solidFill>
            </a:endParaRPr>
          </a:p>
          <a:p>
            <a:pPr algn="ctr"/>
            <a:endParaRPr lang="pt-BR" sz="2000" dirty="0">
              <a:solidFill>
                <a:schemeClr val="bg1"/>
              </a:solidFill>
            </a:endParaRPr>
          </a:p>
          <a:p>
            <a:pPr algn="ctr"/>
            <a:r>
              <a:rPr lang="pt-BR" sz="2000" dirty="0" err="1">
                <a:solidFill>
                  <a:schemeClr val="bg1"/>
                </a:solidFill>
              </a:rPr>
              <a:t>https</a:t>
            </a:r>
            <a:r>
              <a:rPr lang="pt-BR" sz="2000" dirty="0">
                <a:solidFill>
                  <a:schemeClr val="bg1"/>
                </a:solidFill>
              </a:rPr>
              <a:t>://</a:t>
            </a:r>
            <a:r>
              <a:rPr lang="pt-BR" sz="2000" dirty="0" err="1">
                <a:solidFill>
                  <a:schemeClr val="bg1"/>
                </a:solidFill>
              </a:rPr>
              <a:t>www.linkedin.com</a:t>
            </a:r>
            <a:r>
              <a:rPr lang="pt-BR" sz="2000" dirty="0">
                <a:solidFill>
                  <a:schemeClr val="bg1"/>
                </a:solidFill>
              </a:rPr>
              <a:t>/in/</a:t>
            </a:r>
            <a:r>
              <a:rPr lang="pt-BR" sz="2000" dirty="0" err="1">
                <a:solidFill>
                  <a:schemeClr val="bg1"/>
                </a:solidFill>
              </a:rPr>
              <a:t>seanwykes</a:t>
            </a:r>
            <a:r>
              <a:rPr lang="pt-BR" sz="2000" dirty="0">
                <a:solidFill>
                  <a:schemeClr val="bg1"/>
                </a:solidFill>
              </a:rPr>
              <a:t>/</a:t>
            </a:r>
          </a:p>
          <a:p>
            <a:pPr algn="ctr"/>
            <a:endParaRPr lang="pt-BR" sz="2000" dirty="0">
              <a:solidFill>
                <a:schemeClr val="bg1"/>
              </a:solidFill>
            </a:endParaRPr>
          </a:p>
          <a:p>
            <a:pPr algn="ctr"/>
            <a:endParaRPr lang="pt-BR" sz="2000" dirty="0">
              <a:solidFill>
                <a:schemeClr val="bg1"/>
              </a:solidFill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4995706" y="4966534"/>
            <a:ext cx="22005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</a:rPr>
              <a:t>Uma marca </a:t>
            </a:r>
            <a:r>
              <a:rPr lang="pt-BR" sz="1200" dirty="0" err="1">
                <a:solidFill>
                  <a:schemeClr val="bg1"/>
                </a:solidFill>
              </a:rPr>
              <a:t>Nascent</a:t>
            </a:r>
            <a:endParaRPr lang="pt-BR" sz="1200" dirty="0">
              <a:solidFill>
                <a:schemeClr val="bg1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1373" y="4353887"/>
            <a:ext cx="2069254" cy="58166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8976" y="5508428"/>
            <a:ext cx="1534048" cy="562786"/>
          </a:xfrm>
          <a:prstGeom prst="rect">
            <a:avLst/>
          </a:prstGeom>
        </p:spPr>
      </p:pic>
      <p:sp>
        <p:nvSpPr>
          <p:cNvPr id="8" name="CaixaDeTexto 6">
            <a:extLst>
              <a:ext uri="{FF2B5EF4-FFF2-40B4-BE49-F238E27FC236}">
                <a16:creationId xmlns:a16="http://schemas.microsoft.com/office/drawing/2014/main" id="{5D86EEF1-7363-D04D-B45D-B26C83243011}"/>
              </a:ext>
            </a:extLst>
          </p:cNvPr>
          <p:cNvSpPr txBox="1"/>
          <p:nvPr/>
        </p:nvSpPr>
        <p:spPr>
          <a:xfrm>
            <a:off x="784714" y="3693048"/>
            <a:ext cx="10622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 err="1">
                <a:solidFill>
                  <a:srgbClr val="DABA25"/>
                </a:solidFill>
                <a:latin typeface="Ubuntu" panose="020B0504030602030204" pitchFamily="34" charset="0"/>
              </a:rPr>
              <a:t>https</a:t>
            </a:r>
            <a:r>
              <a:rPr lang="pt-BR" sz="2800" dirty="0">
                <a:solidFill>
                  <a:srgbClr val="DABA25"/>
                </a:solidFill>
                <a:latin typeface="Ubuntu" panose="020B0504030602030204" pitchFamily="34" charset="0"/>
              </a:rPr>
              <a:t>://</a:t>
            </a:r>
            <a:r>
              <a:rPr lang="pt-BR" sz="2800" dirty="0" err="1">
                <a:solidFill>
                  <a:srgbClr val="DABA25"/>
                </a:solidFill>
                <a:latin typeface="Ubuntu" panose="020B0504030602030204" pitchFamily="34" charset="0"/>
              </a:rPr>
              <a:t>CriptografiaEssencial.com.br</a:t>
            </a:r>
            <a:endParaRPr lang="pt-BR" sz="2800" dirty="0">
              <a:solidFill>
                <a:srgbClr val="DABA25"/>
              </a:solidFill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808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8" grpId="0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alizada 1">
      <a:majorFont>
        <a:latin typeface="Ubuntu Bold"/>
        <a:ea typeface=""/>
        <a:cs typeface=""/>
      </a:majorFont>
      <a:minorFont>
        <a:latin typeface="Verdana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1708</TotalTime>
  <Words>1353</Words>
  <Application>Microsoft Macintosh PowerPoint</Application>
  <PresentationFormat>Widescreen</PresentationFormat>
  <Paragraphs>416</Paragraphs>
  <Slides>43</Slides>
  <Notes>9</Notes>
  <HiddenSlides>6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0" baseType="lpstr">
      <vt:lpstr>Arial</vt:lpstr>
      <vt:lpstr>Calibri</vt:lpstr>
      <vt:lpstr>Ubuntu</vt:lpstr>
      <vt:lpstr>Ubuntu Bold</vt:lpstr>
      <vt:lpstr>Verdana</vt:lpstr>
      <vt:lpstr>Wingdings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Sean Michael Wykes</dc:creator>
  <cp:lastModifiedBy>Sean Michael Wykes</cp:lastModifiedBy>
  <cp:revision>201</cp:revision>
  <dcterms:created xsi:type="dcterms:W3CDTF">2018-12-01T16:00:49Z</dcterms:created>
  <dcterms:modified xsi:type="dcterms:W3CDTF">2018-12-07T16:48:05Z</dcterms:modified>
</cp:coreProperties>
</file>